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8288000" cy="10287000"/>
  <p:notesSz cx="6858000" cy="9144000"/>
  <p:embeddedFontLst>
    <p:embeddedFont>
      <p:font typeface="Frutiger Bold" panose="020B0604020202020204" charset="0"/>
      <p:regular r:id="rId25"/>
    </p:embeddedFont>
    <p:embeddedFont>
      <p:font typeface="Frutiger" panose="020B0604020202020204" charset="0"/>
      <p:regular r:id="rId26"/>
    </p:embeddedFont>
    <p:embeddedFont>
      <p:font typeface="Clear Sans" panose="020B0604020202020204" charset="0"/>
      <p:regular r:id="rId27"/>
    </p:embeddedFont>
    <p:embeddedFont>
      <p:font typeface="Clear Sans Bold" panose="020B0604020202020204" charset="0"/>
      <p:regular r:id="rId28"/>
    </p:embeddedFont>
    <p:embeddedFont>
      <p:font typeface="Source Sans Pro Bold" panose="020B0604020202020204" charset="0"/>
      <p:regular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82509" autoAdjust="0"/>
  </p:normalViewPr>
  <p:slideViewPr>
    <p:cSldViewPr>
      <p:cViewPr varScale="1">
        <p:scale>
          <a:sx n="41" d="100"/>
          <a:sy n="41" d="100"/>
        </p:scale>
        <p:origin x="82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19.09.2025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27648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58357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 smtClean="0"/>
              <a:t>	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92967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26490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96342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184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 smtClean="0"/>
              <a:t>https://www.youtube.com/shorts/j2hMhXuw8rQ</a:t>
            </a:r>
          </a:p>
          <a:p>
            <a:endParaRPr lang="en-US" dirty="0" smtClean="0"/>
          </a:p>
          <a:p>
            <a:r>
              <a:rPr lang="en-US" dirty="0" smtClean="0"/>
              <a:t>Short video as an example of visual bedtime routine/ reward chart.</a:t>
            </a:r>
          </a:p>
          <a:p>
            <a:endParaRPr lang="en-US" dirty="0" smtClean="0"/>
          </a:p>
          <a:p>
            <a:r>
              <a:rPr lang="en-US" dirty="0" smtClean="0"/>
              <a:t>Sleep reward charts are useful to reinforce and make a new sleep routine/ sleep hygiene habits. You can make a sleep reward chart with your child and encourage them to choose their own rewards to boost incentive.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b="1" dirty="0" smtClean="0"/>
          </a:p>
          <a:p>
            <a:r>
              <a:rPr lang="en-US" dirty="0" smtClean="0"/>
              <a:t>Having </a:t>
            </a:r>
            <a:r>
              <a:rPr lang="en-US" dirty="0"/>
              <a:t>a good bedtime routine is key to tackling common sleep problems. </a:t>
            </a:r>
          </a:p>
          <a:p>
            <a:r>
              <a:rPr lang="en-US" dirty="0"/>
              <a:t>Here are some do's and don'ts that can be helpful to keep in mind when trying to keep a good bedtime routine for your children.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 smtClean="0"/>
              <a:t>https</a:t>
            </a:r>
            <a:r>
              <a:rPr lang="en-US" dirty="0"/>
              <a:t>://www.nspcc.org.uk/keeping-children-safe/in-the-home/sharing-a-bedroom/#tips</a:t>
            </a:r>
          </a:p>
          <a:p>
            <a:endParaRPr lang="en-US" dirty="0"/>
          </a:p>
          <a:p>
            <a:r>
              <a:rPr lang="en-US" dirty="0"/>
              <a:t>It's common that some of your children may a share a room which can sometimes impact their sleep. These tips can be helpful in ensuring your children still have a good bedtime routine and reduce some tension/ problems that can occur with room sharing.</a:t>
            </a:r>
          </a:p>
          <a:p>
            <a:r>
              <a:rPr lang="en-US" dirty="0"/>
              <a:t>You can find more information about room sharing on the NPCC website, which also has information on rules about sharing a room regarding social housing.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 smtClean="0"/>
              <a:t>Sometimes</a:t>
            </a:r>
            <a:r>
              <a:rPr lang="en-US" dirty="0"/>
              <a:t>, children can experience nightmares or difficulty relaxing, especially if they are moving into their own room or regularly experience nightmares. </a:t>
            </a:r>
          </a:p>
          <a:p>
            <a:r>
              <a:rPr lang="en-US" dirty="0"/>
              <a:t>Here are some useful relaxation strategies to support your child when they are feeling anxious or having difficulty winding down.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1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70771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36101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THEWS offer 6-8 sessions to support parents whose children experience common sleep difficulties. The sessions are more in depth and supports developing a sleep routine.</a:t>
            </a:r>
          </a:p>
          <a:p>
            <a:r>
              <a:rPr lang="en-US" dirty="0"/>
              <a:t>THEWS use a guided self-help book called Sleep Problems available to purchase online.</a:t>
            </a:r>
          </a:p>
          <a:p>
            <a:endParaRPr lang="en-US" dirty="0"/>
          </a:p>
          <a:p>
            <a:r>
              <a:rPr lang="en-US" dirty="0"/>
              <a:t>The national sleep helpline is open 24/7 to support with sleep.</a:t>
            </a:r>
          </a:p>
          <a:p>
            <a:endParaRPr lang="en-US" dirty="0"/>
          </a:p>
          <a:p>
            <a:r>
              <a:rPr lang="en-US" dirty="0"/>
              <a:t>The sleep charity supports families and individuals experiencing common sleep difficulties. They also have interactive resources such as sleep diaries, relaxation techniques and an e-book. </a:t>
            </a:r>
          </a:p>
          <a:p>
            <a:endParaRPr lang="en-US" dirty="0"/>
          </a:p>
          <a:p>
            <a:r>
              <a:rPr lang="en-US" dirty="0"/>
              <a:t>Autism Central is an online platform to support parents of autistic children. Offer further resources on supporting sleep.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1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8141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43419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3095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1236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2870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8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26.sv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sv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5" Type="http://schemas.openxmlformats.org/officeDocument/2006/relationships/image" Target="../media/image21.png"/><Relationship Id="rId4" Type="http://schemas.openxmlformats.org/officeDocument/2006/relationships/image" Target="../media/image32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svg"/><Relationship Id="rId5" Type="http://schemas.openxmlformats.org/officeDocument/2006/relationships/image" Target="../media/image23.png"/><Relationship Id="rId10" Type="http://schemas.openxmlformats.org/officeDocument/2006/relationships/image" Target="../media/image4.png"/><Relationship Id="rId4" Type="http://schemas.openxmlformats.org/officeDocument/2006/relationships/image" Target="../media/image36.svg"/><Relationship Id="rId9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sv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8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46.sv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sv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0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watch?v=eTgNgGO_bLs" TargetMode="External"/><Relationship Id="rId5" Type="http://schemas.openxmlformats.org/officeDocument/2006/relationships/image" Target="../media/image11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15.png"/><Relationship Id="rId4" Type="http://schemas.openxmlformats.org/officeDocument/2006/relationships/image" Target="../media/image20.sv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1041951"/>
          </a:xfrm>
          <a:custGeom>
            <a:avLst/>
            <a:gdLst/>
            <a:ahLst/>
            <a:cxnLst/>
            <a:rect l="l" t="t" r="r" b="b"/>
            <a:pathLst>
              <a:path w="18288000" h="11041951">
                <a:moveTo>
                  <a:pt x="0" y="0"/>
                </a:moveTo>
                <a:lnTo>
                  <a:pt x="18288000" y="0"/>
                </a:lnTo>
                <a:lnTo>
                  <a:pt x="18288000" y="11041951"/>
                </a:lnTo>
                <a:lnTo>
                  <a:pt x="0" y="110419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2811" b="-3281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144000" y="0"/>
            <a:ext cx="8915624" cy="2886433"/>
          </a:xfrm>
          <a:custGeom>
            <a:avLst/>
            <a:gdLst/>
            <a:ahLst/>
            <a:cxnLst/>
            <a:rect l="l" t="t" r="r" b="b"/>
            <a:pathLst>
              <a:path w="8915624" h="2886433">
                <a:moveTo>
                  <a:pt x="0" y="0"/>
                </a:moveTo>
                <a:lnTo>
                  <a:pt x="8915624" y="0"/>
                </a:lnTo>
                <a:lnTo>
                  <a:pt x="8915624" y="2886433"/>
                </a:lnTo>
                <a:lnTo>
                  <a:pt x="0" y="288643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5723243"/>
            <a:ext cx="5925415" cy="4695892"/>
          </a:xfrm>
          <a:custGeom>
            <a:avLst/>
            <a:gdLst/>
            <a:ahLst/>
            <a:cxnLst/>
            <a:rect l="l" t="t" r="r" b="b"/>
            <a:pathLst>
              <a:path w="5925415" h="4695892">
                <a:moveTo>
                  <a:pt x="0" y="0"/>
                </a:moveTo>
                <a:lnTo>
                  <a:pt x="5925415" y="0"/>
                </a:lnTo>
                <a:lnTo>
                  <a:pt x="5925415" y="4695892"/>
                </a:lnTo>
                <a:lnTo>
                  <a:pt x="0" y="469589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091273" y="3819842"/>
            <a:ext cx="10105454" cy="2561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59"/>
              </a:lnSpc>
            </a:pPr>
            <a:r>
              <a:rPr lang="en-US" sz="4899" b="1">
                <a:solidFill>
                  <a:srgbClr val="000000"/>
                </a:solidFill>
                <a:latin typeface="Frutiger Bold"/>
                <a:ea typeface="Frutiger Bold"/>
                <a:cs typeface="Frutiger Bold"/>
                <a:sym typeface="Frutiger Bold"/>
              </a:rPr>
              <a:t>Sleep Workshop</a:t>
            </a:r>
          </a:p>
          <a:p>
            <a:pPr algn="ctr">
              <a:lnSpc>
                <a:spcPts val="6859"/>
              </a:lnSpc>
            </a:pPr>
            <a:r>
              <a:rPr lang="en-US" sz="4899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Tower Hamlets Education Wellbeing Service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22686" y="1898809"/>
            <a:ext cx="7418293" cy="2060114"/>
            <a:chOff x="0" y="0"/>
            <a:chExt cx="1953789" cy="5425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53789" cy="542581"/>
            </a:xfrm>
            <a:custGeom>
              <a:avLst/>
              <a:gdLst/>
              <a:ahLst/>
              <a:cxnLst/>
              <a:rect l="l" t="t" r="r" b="b"/>
              <a:pathLst>
                <a:path w="1953789" h="542581">
                  <a:moveTo>
                    <a:pt x="0" y="0"/>
                  </a:moveTo>
                  <a:lnTo>
                    <a:pt x="1953789" y="0"/>
                  </a:lnTo>
                  <a:lnTo>
                    <a:pt x="1953789" y="542581"/>
                  </a:lnTo>
                  <a:lnTo>
                    <a:pt x="0" y="542581"/>
                  </a:lnTo>
                  <a:close/>
                </a:path>
              </a:pathLst>
            </a:custGeom>
            <a:solidFill>
              <a:srgbClr val="19D86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953789" cy="5711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528885" y="1783467"/>
            <a:ext cx="7266773" cy="2290797"/>
            <a:chOff x="0" y="0"/>
            <a:chExt cx="1913883" cy="60333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13883" cy="603337"/>
            </a:xfrm>
            <a:custGeom>
              <a:avLst/>
              <a:gdLst/>
              <a:ahLst/>
              <a:cxnLst/>
              <a:rect l="l" t="t" r="r" b="b"/>
              <a:pathLst>
                <a:path w="1913883" h="603337">
                  <a:moveTo>
                    <a:pt x="0" y="0"/>
                  </a:moveTo>
                  <a:lnTo>
                    <a:pt x="1913883" y="0"/>
                  </a:lnTo>
                  <a:lnTo>
                    <a:pt x="1913883" y="603337"/>
                  </a:lnTo>
                  <a:lnTo>
                    <a:pt x="0" y="603337"/>
                  </a:lnTo>
                  <a:close/>
                </a:path>
              </a:pathLst>
            </a:custGeom>
            <a:solidFill>
              <a:srgbClr val="B5E1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913883" cy="6319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526832" y="4622165"/>
            <a:ext cx="9234335" cy="1599406"/>
            <a:chOff x="0" y="0"/>
            <a:chExt cx="2432088" cy="42124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2088" cy="421243"/>
            </a:xfrm>
            <a:custGeom>
              <a:avLst/>
              <a:gdLst/>
              <a:ahLst/>
              <a:cxnLst/>
              <a:rect l="l" t="t" r="r" b="b"/>
              <a:pathLst>
                <a:path w="2432088" h="421243">
                  <a:moveTo>
                    <a:pt x="0" y="0"/>
                  </a:moveTo>
                  <a:lnTo>
                    <a:pt x="2432088" y="0"/>
                  </a:lnTo>
                  <a:lnTo>
                    <a:pt x="2432088" y="421243"/>
                  </a:lnTo>
                  <a:lnTo>
                    <a:pt x="0" y="421243"/>
                  </a:lnTo>
                  <a:close/>
                </a:path>
              </a:pathLst>
            </a:custGeom>
            <a:solidFill>
              <a:srgbClr val="FA6E85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2432088" cy="4498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22686" y="6959972"/>
            <a:ext cx="8721314" cy="2546690"/>
            <a:chOff x="0" y="0"/>
            <a:chExt cx="2296972" cy="67073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296972" cy="670733"/>
            </a:xfrm>
            <a:custGeom>
              <a:avLst/>
              <a:gdLst/>
              <a:ahLst/>
              <a:cxnLst/>
              <a:rect l="l" t="t" r="r" b="b"/>
              <a:pathLst>
                <a:path w="2296972" h="670733">
                  <a:moveTo>
                    <a:pt x="0" y="0"/>
                  </a:moveTo>
                  <a:lnTo>
                    <a:pt x="2296972" y="0"/>
                  </a:lnTo>
                  <a:lnTo>
                    <a:pt x="2296972" y="670733"/>
                  </a:lnTo>
                  <a:lnTo>
                    <a:pt x="0" y="670733"/>
                  </a:lnTo>
                  <a:close/>
                </a:path>
              </a:pathLst>
            </a:custGeom>
            <a:solidFill>
              <a:srgbClr val="F87E60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2296972" cy="6993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975713" y="6959972"/>
            <a:ext cx="7819946" cy="2680543"/>
            <a:chOff x="0" y="0"/>
            <a:chExt cx="2059574" cy="70598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059574" cy="705987"/>
            </a:xfrm>
            <a:custGeom>
              <a:avLst/>
              <a:gdLst/>
              <a:ahLst/>
              <a:cxnLst/>
              <a:rect l="l" t="t" r="r" b="b"/>
              <a:pathLst>
                <a:path w="2059574" h="705987">
                  <a:moveTo>
                    <a:pt x="0" y="0"/>
                  </a:moveTo>
                  <a:lnTo>
                    <a:pt x="2059574" y="0"/>
                  </a:lnTo>
                  <a:lnTo>
                    <a:pt x="2059574" y="705987"/>
                  </a:lnTo>
                  <a:lnTo>
                    <a:pt x="0" y="705987"/>
                  </a:lnTo>
                  <a:close/>
                </a:path>
              </a:pathLst>
            </a:custGeom>
            <a:solidFill>
              <a:srgbClr val="ADCAA2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2059574" cy="7345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15432624" y="-130494"/>
            <a:ext cx="2855376" cy="1771652"/>
          </a:xfrm>
          <a:custGeom>
            <a:avLst/>
            <a:gdLst/>
            <a:ahLst/>
            <a:cxnLst/>
            <a:rect l="l" t="t" r="r" b="b"/>
            <a:pathLst>
              <a:path w="2855376" h="1771652">
                <a:moveTo>
                  <a:pt x="0" y="0"/>
                </a:moveTo>
                <a:lnTo>
                  <a:pt x="2855376" y="0"/>
                </a:lnTo>
                <a:lnTo>
                  <a:pt x="2855376" y="1771653"/>
                </a:lnTo>
                <a:lnTo>
                  <a:pt x="0" y="17716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285074" y="4388661"/>
            <a:ext cx="1756452" cy="2066414"/>
          </a:xfrm>
          <a:custGeom>
            <a:avLst/>
            <a:gdLst/>
            <a:ahLst/>
            <a:cxnLst/>
            <a:rect l="l" t="t" r="r" b="b"/>
            <a:pathLst>
              <a:path w="1756452" h="2066414">
                <a:moveTo>
                  <a:pt x="0" y="0"/>
                </a:moveTo>
                <a:lnTo>
                  <a:pt x="1756452" y="0"/>
                </a:lnTo>
                <a:lnTo>
                  <a:pt x="1756452" y="2066414"/>
                </a:lnTo>
                <a:lnTo>
                  <a:pt x="0" y="20664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4773542" y="4388661"/>
            <a:ext cx="2343563" cy="2226385"/>
          </a:xfrm>
          <a:custGeom>
            <a:avLst/>
            <a:gdLst/>
            <a:ahLst/>
            <a:cxnLst/>
            <a:rect l="l" t="t" r="r" b="b"/>
            <a:pathLst>
              <a:path w="2343563" h="2226385">
                <a:moveTo>
                  <a:pt x="0" y="0"/>
                </a:moveTo>
                <a:lnTo>
                  <a:pt x="2343563" y="0"/>
                </a:lnTo>
                <a:lnTo>
                  <a:pt x="2343563" y="2226385"/>
                </a:lnTo>
                <a:lnTo>
                  <a:pt x="0" y="222638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4259213" y="453777"/>
            <a:ext cx="9769575" cy="662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459"/>
              </a:lnSpc>
              <a:spcBef>
                <a:spcPct val="0"/>
              </a:spcBef>
            </a:pPr>
            <a:r>
              <a:rPr lang="en-US" sz="3899" b="1" u="sng">
                <a:solidFill>
                  <a:srgbClr val="000000"/>
                </a:solidFill>
                <a:latin typeface="Frutiger Bold"/>
                <a:ea typeface="Frutiger Bold"/>
                <a:cs typeface="Frutiger Bold"/>
                <a:sym typeface="Frutiger Bold"/>
              </a:rPr>
              <a:t>How sleep deprivation can affect learning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97760" y="2069393"/>
            <a:ext cx="7068145" cy="166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 u="sng">
                <a:solidFill>
                  <a:srgbClr val="000000"/>
                </a:solidFill>
                <a:latin typeface="Frutiger Bold"/>
                <a:ea typeface="Frutiger Bold"/>
                <a:cs typeface="Frutiger Bold"/>
                <a:sym typeface="Frutiger Bold"/>
              </a:rPr>
              <a:t>Concentration and Attention: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Children may struggle to concentrate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 and zone out during lessons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673095" y="1788406"/>
            <a:ext cx="6978353" cy="2223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 u="sng">
                <a:solidFill>
                  <a:srgbClr val="000000"/>
                </a:solidFill>
                <a:latin typeface="Frutiger Bold"/>
                <a:ea typeface="Frutiger Bold"/>
                <a:cs typeface="Frutiger Bold"/>
                <a:sym typeface="Frutiger Bold"/>
              </a:rPr>
              <a:t>Memory and Retention: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Children may struggle to retain new 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information and may forget 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instructions given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644239" y="4798164"/>
            <a:ext cx="8422680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 u="sng">
                <a:solidFill>
                  <a:srgbClr val="000000"/>
                </a:solidFill>
                <a:latin typeface="Frutiger Bold"/>
                <a:ea typeface="Frutiger Bold"/>
                <a:cs typeface="Frutiger Bold"/>
                <a:sym typeface="Frutiger Bold"/>
              </a:rPr>
              <a:t>Emotional Regulation: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Children can be more prone to mood swings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70763" y="7034530"/>
            <a:ext cx="8573237" cy="2223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 u="sng">
                <a:solidFill>
                  <a:srgbClr val="000000"/>
                </a:solidFill>
                <a:latin typeface="Frutiger Bold"/>
                <a:ea typeface="Frutiger Bold"/>
                <a:cs typeface="Frutiger Bold"/>
                <a:sym typeface="Frutiger Bold"/>
              </a:rPr>
              <a:t>Academic Performance: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Due to lack of focus, academic performance can drop - children may struggle more with comprehension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975713" y="7110346"/>
            <a:ext cx="7776825" cy="2223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 u="sng">
                <a:solidFill>
                  <a:srgbClr val="000000"/>
                </a:solidFill>
                <a:latin typeface="Frutiger Bold"/>
                <a:ea typeface="Frutiger Bold"/>
                <a:cs typeface="Frutiger Bold"/>
                <a:sym typeface="Frutiger Bold"/>
              </a:rPr>
              <a:t>Social Interactions: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Children may be too fatigued to engage in social interactions which can impact their development through play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432624" y="0"/>
            <a:ext cx="2855376" cy="1771652"/>
          </a:xfrm>
          <a:custGeom>
            <a:avLst/>
            <a:gdLst/>
            <a:ahLst/>
            <a:cxnLst/>
            <a:rect l="l" t="t" r="r" b="b"/>
            <a:pathLst>
              <a:path w="2855376" h="1771652">
                <a:moveTo>
                  <a:pt x="0" y="0"/>
                </a:moveTo>
                <a:lnTo>
                  <a:pt x="2855376" y="0"/>
                </a:lnTo>
                <a:lnTo>
                  <a:pt x="2855376" y="1771652"/>
                </a:lnTo>
                <a:lnTo>
                  <a:pt x="0" y="1771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649464" y="943611"/>
            <a:ext cx="11410652" cy="828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59"/>
              </a:lnSpc>
            </a:pPr>
            <a:r>
              <a:rPr lang="en-US" sz="4899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Sleep is crucial for emotional wellbeing</a:t>
            </a:r>
          </a:p>
        </p:txBody>
      </p:sp>
      <p:sp>
        <p:nvSpPr>
          <p:cNvPr id="4" name="Freeform 4"/>
          <p:cNvSpPr/>
          <p:nvPr/>
        </p:nvSpPr>
        <p:spPr>
          <a:xfrm>
            <a:off x="6435557" y="3004856"/>
            <a:ext cx="5605595" cy="5605595"/>
          </a:xfrm>
          <a:custGeom>
            <a:avLst/>
            <a:gdLst/>
            <a:ahLst/>
            <a:cxnLst/>
            <a:rect l="l" t="t" r="r" b="b"/>
            <a:pathLst>
              <a:path w="5605595" h="5605595">
                <a:moveTo>
                  <a:pt x="0" y="0"/>
                </a:moveTo>
                <a:lnTo>
                  <a:pt x="5605595" y="0"/>
                </a:lnTo>
                <a:lnTo>
                  <a:pt x="5605595" y="5605595"/>
                </a:lnTo>
                <a:lnTo>
                  <a:pt x="0" y="56055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8233756" y="2544095"/>
            <a:ext cx="2009197" cy="1384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>
                <a:solidFill>
                  <a:srgbClr val="19D867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Activity/Exercise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876320" y="4890806"/>
            <a:ext cx="2329664" cy="1384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>
                <a:solidFill>
                  <a:srgbClr val="F87E60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Balanced diet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583628" y="7465161"/>
            <a:ext cx="2009197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>
                <a:solidFill>
                  <a:srgbClr val="0060A9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Sleep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345593" y="7465161"/>
            <a:ext cx="2009197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>
                <a:solidFill>
                  <a:srgbClr val="FA6E85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Hygiene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242249" y="4890806"/>
            <a:ext cx="3112541" cy="1384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>
                <a:solidFill>
                  <a:srgbClr val="EB5463"/>
                </a:solidFill>
                <a:latin typeface="Source Sans Pro Bold"/>
                <a:ea typeface="Source Sans Pro Bold"/>
                <a:cs typeface="Source Sans Pro Bold"/>
                <a:sym typeface="Source Sans Pro Bold"/>
              </a:rPr>
              <a:t>Social/leisure activities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10560" y="428943"/>
            <a:ext cx="13202128" cy="828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59"/>
              </a:lnSpc>
            </a:pPr>
            <a:r>
              <a:rPr lang="en-US" sz="4899" u="sng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Sleep and Neuro-developmental conditions 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93331" y="1821730"/>
            <a:ext cx="16565969" cy="183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Problems with sleep are twice as common among autistic children as they are among non-autistic children or those with other developmental conditions.</a:t>
            </a:r>
          </a:p>
          <a:p>
            <a:pPr algn="ctr">
              <a:lnSpc>
                <a:spcPts val="4899"/>
              </a:lnSpc>
            </a:pPr>
            <a:endParaRPr lang="en-US" sz="3499">
              <a:solidFill>
                <a:srgbClr val="000000"/>
              </a:solidFill>
              <a:latin typeface="Frutiger"/>
              <a:ea typeface="Frutiger"/>
              <a:cs typeface="Frutiger"/>
              <a:sym typeface="Frutiger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693331" y="3895005"/>
            <a:ext cx="7418293" cy="3411951"/>
            <a:chOff x="0" y="0"/>
            <a:chExt cx="1953789" cy="89862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53789" cy="898621"/>
            </a:xfrm>
            <a:custGeom>
              <a:avLst/>
              <a:gdLst/>
              <a:ahLst/>
              <a:cxnLst/>
              <a:rect l="l" t="t" r="r" b="b"/>
              <a:pathLst>
                <a:path w="1953789" h="898621">
                  <a:moveTo>
                    <a:pt x="0" y="0"/>
                  </a:moveTo>
                  <a:lnTo>
                    <a:pt x="1953789" y="0"/>
                  </a:lnTo>
                  <a:lnTo>
                    <a:pt x="1953789" y="898621"/>
                  </a:lnTo>
                  <a:lnTo>
                    <a:pt x="0" y="898621"/>
                  </a:lnTo>
                  <a:close/>
                </a:path>
              </a:pathLst>
            </a:custGeom>
            <a:solidFill>
              <a:srgbClr val="B5E1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1953789" cy="9271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841007" y="4153102"/>
            <a:ext cx="7418293" cy="2723356"/>
            <a:chOff x="0" y="0"/>
            <a:chExt cx="1953789" cy="71726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953789" cy="717263"/>
            </a:xfrm>
            <a:custGeom>
              <a:avLst/>
              <a:gdLst/>
              <a:ahLst/>
              <a:cxnLst/>
              <a:rect l="l" t="t" r="r" b="b"/>
              <a:pathLst>
                <a:path w="1953789" h="717263">
                  <a:moveTo>
                    <a:pt x="0" y="0"/>
                  </a:moveTo>
                  <a:lnTo>
                    <a:pt x="1953789" y="0"/>
                  </a:lnTo>
                  <a:lnTo>
                    <a:pt x="1953789" y="717263"/>
                  </a:lnTo>
                  <a:lnTo>
                    <a:pt x="0" y="717263"/>
                  </a:lnTo>
                  <a:close/>
                </a:path>
              </a:pathLst>
            </a:custGeom>
            <a:solidFill>
              <a:srgbClr val="ED8B00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1953789" cy="7458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860704" y="7563644"/>
            <a:ext cx="13170164" cy="2465259"/>
            <a:chOff x="0" y="0"/>
            <a:chExt cx="3468685" cy="64928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468685" cy="649286"/>
            </a:xfrm>
            <a:custGeom>
              <a:avLst/>
              <a:gdLst/>
              <a:ahLst/>
              <a:cxnLst/>
              <a:rect l="l" t="t" r="r" b="b"/>
              <a:pathLst>
                <a:path w="3468685" h="649286">
                  <a:moveTo>
                    <a:pt x="0" y="0"/>
                  </a:moveTo>
                  <a:lnTo>
                    <a:pt x="3468685" y="0"/>
                  </a:lnTo>
                  <a:lnTo>
                    <a:pt x="3468685" y="649286"/>
                  </a:lnTo>
                  <a:lnTo>
                    <a:pt x="0" y="649286"/>
                  </a:lnTo>
                  <a:close/>
                </a:path>
              </a:pathLst>
            </a:custGeom>
            <a:solidFill>
              <a:srgbClr val="98B99B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3468685" cy="6778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-3832019" y="4086427"/>
            <a:ext cx="16565969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 b="1" u="sng">
                <a:solidFill>
                  <a:srgbClr val="000000"/>
                </a:solidFill>
                <a:latin typeface="Frutiger Bold"/>
                <a:ea typeface="Frutiger Bold"/>
                <a:cs typeface="Frutiger Bold"/>
                <a:sym typeface="Frutiger Bold"/>
              </a:rPr>
              <a:t>Anxiety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28700" y="7690173"/>
            <a:ext cx="16565969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 b="1" u="sng">
                <a:solidFill>
                  <a:srgbClr val="000000"/>
                </a:solidFill>
                <a:latin typeface="Frutiger Bold"/>
                <a:ea typeface="Frutiger Bold"/>
                <a:cs typeface="Frutiger Bold"/>
                <a:sym typeface="Frutiger Bold"/>
              </a:rPr>
              <a:t>Hormones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434853" y="4322456"/>
            <a:ext cx="16565969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 b="1" u="sng">
                <a:solidFill>
                  <a:srgbClr val="000000"/>
                </a:solidFill>
                <a:latin typeface="Frutiger Bold"/>
                <a:ea typeface="Frutiger Bold"/>
                <a:cs typeface="Frutiger Bold"/>
                <a:sym typeface="Frutiger Bold"/>
              </a:rPr>
              <a:t>Sensory Differences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93331" y="4862206"/>
            <a:ext cx="7515270" cy="2223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Autistic young people tend to ruminate about the events of the day, making it difficult to switch off and wind down.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142793" y="5086350"/>
            <a:ext cx="6814721" cy="166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Sensitivity to light, sound, temperature and touch can disrupt sleep.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807732" y="8458523"/>
            <a:ext cx="11276109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Regulation of the melatonin hormone for autistic people, and cortisol hormone for ADHD may make sleep difficult.</a:t>
            </a:r>
          </a:p>
        </p:txBody>
      </p:sp>
      <p:sp>
        <p:nvSpPr>
          <p:cNvPr id="19" name="Freeform 19"/>
          <p:cNvSpPr/>
          <p:nvPr/>
        </p:nvSpPr>
        <p:spPr>
          <a:xfrm>
            <a:off x="15432624" y="0"/>
            <a:ext cx="2855376" cy="1771652"/>
          </a:xfrm>
          <a:custGeom>
            <a:avLst/>
            <a:gdLst/>
            <a:ahLst/>
            <a:cxnLst/>
            <a:rect l="l" t="t" r="r" b="b"/>
            <a:pathLst>
              <a:path w="2855376" h="1771652">
                <a:moveTo>
                  <a:pt x="0" y="0"/>
                </a:moveTo>
                <a:lnTo>
                  <a:pt x="2855376" y="0"/>
                </a:lnTo>
                <a:lnTo>
                  <a:pt x="2855376" y="1771652"/>
                </a:lnTo>
                <a:lnTo>
                  <a:pt x="0" y="1771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43809" y="2050342"/>
            <a:ext cx="8250432" cy="3093158"/>
            <a:chOff x="0" y="0"/>
            <a:chExt cx="2172953" cy="81465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72953" cy="814659"/>
            </a:xfrm>
            <a:custGeom>
              <a:avLst/>
              <a:gdLst/>
              <a:ahLst/>
              <a:cxnLst/>
              <a:rect l="l" t="t" r="r" b="b"/>
              <a:pathLst>
                <a:path w="2172953" h="814659">
                  <a:moveTo>
                    <a:pt x="0" y="0"/>
                  </a:moveTo>
                  <a:lnTo>
                    <a:pt x="2172953" y="0"/>
                  </a:lnTo>
                  <a:lnTo>
                    <a:pt x="2172953" y="814659"/>
                  </a:lnTo>
                  <a:lnTo>
                    <a:pt x="0" y="814659"/>
                  </a:lnTo>
                  <a:close/>
                </a:path>
              </a:pathLst>
            </a:custGeom>
            <a:solidFill>
              <a:srgbClr val="EB5463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172953" cy="843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89365" y="5763783"/>
            <a:ext cx="8204877" cy="3753073"/>
            <a:chOff x="0" y="0"/>
            <a:chExt cx="2114152" cy="96705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14152" cy="967055"/>
            </a:xfrm>
            <a:custGeom>
              <a:avLst/>
              <a:gdLst/>
              <a:ahLst/>
              <a:cxnLst/>
              <a:rect l="l" t="t" r="r" b="b"/>
              <a:pathLst>
                <a:path w="2114152" h="967055">
                  <a:moveTo>
                    <a:pt x="0" y="0"/>
                  </a:moveTo>
                  <a:lnTo>
                    <a:pt x="2114152" y="0"/>
                  </a:lnTo>
                  <a:lnTo>
                    <a:pt x="2114152" y="967055"/>
                  </a:lnTo>
                  <a:lnTo>
                    <a:pt x="0" y="967055"/>
                  </a:lnTo>
                  <a:close/>
                </a:path>
              </a:pathLst>
            </a:custGeom>
            <a:solidFill>
              <a:srgbClr val="FF9999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114152" cy="9956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5841281" y="4496619"/>
            <a:ext cx="1788088" cy="2474862"/>
          </a:xfrm>
          <a:custGeom>
            <a:avLst/>
            <a:gdLst/>
            <a:ahLst/>
            <a:cxnLst/>
            <a:rect l="l" t="t" r="r" b="b"/>
            <a:pathLst>
              <a:path w="1788088" h="2474862">
                <a:moveTo>
                  <a:pt x="0" y="0"/>
                </a:moveTo>
                <a:lnTo>
                  <a:pt x="1788088" y="0"/>
                </a:lnTo>
                <a:lnTo>
                  <a:pt x="1788088" y="2474862"/>
                </a:lnTo>
                <a:lnTo>
                  <a:pt x="0" y="24748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0050081" y="1648983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941536" y="516256"/>
            <a:ext cx="14272816" cy="662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</a:pPr>
            <a:r>
              <a:rPr lang="en-US" sz="3899" b="1" u="sng">
                <a:solidFill>
                  <a:srgbClr val="000000"/>
                </a:solidFill>
                <a:latin typeface="Frutiger Bold"/>
                <a:ea typeface="Frutiger Bold"/>
                <a:cs typeface="Frutiger Bold"/>
                <a:sym typeface="Frutiger Bold"/>
              </a:rPr>
              <a:t>Tips for supporting neurodivergent young people with sleep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34920" y="2222298"/>
            <a:ext cx="7936060" cy="3124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2"/>
              </a:lnSpc>
              <a:spcBef>
                <a:spcPct val="0"/>
              </a:spcBef>
            </a:pPr>
            <a:r>
              <a:rPr lang="en-US" sz="2973" b="1" u="sng">
                <a:solidFill>
                  <a:srgbClr val="000000"/>
                </a:solidFill>
                <a:latin typeface="Frutiger Bold"/>
                <a:ea typeface="Frutiger Bold"/>
                <a:cs typeface="Frutiger Bold"/>
                <a:sym typeface="Frutiger Bold"/>
              </a:rPr>
              <a:t>Explain sleep</a:t>
            </a:r>
          </a:p>
          <a:p>
            <a:pPr algn="ctr">
              <a:lnSpc>
                <a:spcPts val="4162"/>
              </a:lnSpc>
              <a:spcBef>
                <a:spcPct val="0"/>
              </a:spcBef>
            </a:pPr>
            <a:r>
              <a:rPr lang="en-US" sz="2973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Children may not understand why we need to sleep. Explaining the function of sleep can be helpful. Use social stories and visual cues if needed </a:t>
            </a:r>
          </a:p>
          <a:p>
            <a:pPr algn="ctr">
              <a:lnSpc>
                <a:spcPts val="4162"/>
              </a:lnSpc>
              <a:spcBef>
                <a:spcPct val="0"/>
              </a:spcBef>
            </a:pPr>
            <a:endParaRPr lang="en-US" sz="2973">
              <a:solidFill>
                <a:srgbClr val="000000"/>
              </a:solidFill>
              <a:latin typeface="Frutiger"/>
              <a:ea typeface="Frutiger"/>
              <a:cs typeface="Frutiger"/>
              <a:sym typeface="Frutiger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03799" y="5897169"/>
            <a:ext cx="7976009" cy="34205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79"/>
              </a:lnSpc>
              <a:spcBef>
                <a:spcPct val="0"/>
              </a:spcBef>
            </a:pPr>
            <a:r>
              <a:rPr lang="en-US" sz="3270" b="1" u="sng">
                <a:solidFill>
                  <a:srgbClr val="000000"/>
                </a:solidFill>
                <a:latin typeface="Frutiger Bold"/>
                <a:ea typeface="Frutiger Bold"/>
                <a:cs typeface="Frutiger Bold"/>
                <a:sym typeface="Frutiger Bold"/>
              </a:rPr>
              <a:t>Establish a reassuring routine</a:t>
            </a:r>
          </a:p>
          <a:p>
            <a:pPr algn="ctr">
              <a:lnSpc>
                <a:spcPts val="4579"/>
              </a:lnSpc>
              <a:spcBef>
                <a:spcPct val="0"/>
              </a:spcBef>
            </a:pPr>
            <a:r>
              <a:rPr lang="en-US" sz="327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Make the bedtime routine consistent and familiar. Use visual cues and routine charts to support your child’s routine - avoid stimulating activities. Autistic children tend to like predictability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260822" y="6914331"/>
            <a:ext cx="8441798" cy="2785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u="sng">
                <a:solidFill>
                  <a:srgbClr val="000000"/>
                </a:solidFill>
                <a:latin typeface="Frutiger Bold"/>
                <a:ea typeface="Frutiger Bold"/>
                <a:cs typeface="Frutiger Bold"/>
                <a:sym typeface="Frutiger Bold"/>
              </a:rPr>
              <a:t>Adjust your expectations</a:t>
            </a:r>
            <a:r>
              <a:rPr lang="en-US" sz="3200" b="1">
                <a:solidFill>
                  <a:srgbClr val="000000"/>
                </a:solidFill>
                <a:latin typeface="Frutiger Bold"/>
                <a:ea typeface="Frutiger Bold"/>
                <a:cs typeface="Frutiger Bold"/>
                <a:sym typeface="Frutiger Bold"/>
              </a:rPr>
              <a:t> - </a:t>
            </a:r>
            <a:r>
              <a:rPr lang="en-US" sz="32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a lot of autistic and neurodivergent children need fewer hours of sleep per night in order to function - if they are not tired at their current bedtime, try putting them to bed a bit later</a:t>
            </a:r>
          </a:p>
        </p:txBody>
      </p:sp>
      <p:sp>
        <p:nvSpPr>
          <p:cNvPr id="14" name="Freeform 14"/>
          <p:cNvSpPr/>
          <p:nvPr/>
        </p:nvSpPr>
        <p:spPr>
          <a:xfrm>
            <a:off x="15432624" y="0"/>
            <a:ext cx="2855376" cy="1771652"/>
          </a:xfrm>
          <a:custGeom>
            <a:avLst/>
            <a:gdLst/>
            <a:ahLst/>
            <a:cxnLst/>
            <a:rect l="l" t="t" r="r" b="b"/>
            <a:pathLst>
              <a:path w="2855376" h="1771652">
                <a:moveTo>
                  <a:pt x="0" y="0"/>
                </a:moveTo>
                <a:lnTo>
                  <a:pt x="2855376" y="0"/>
                </a:lnTo>
                <a:lnTo>
                  <a:pt x="2855376" y="1771652"/>
                </a:lnTo>
                <a:lnTo>
                  <a:pt x="0" y="177165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60120" y="2042087"/>
            <a:ext cx="7706704" cy="3101413"/>
            <a:chOff x="0" y="0"/>
            <a:chExt cx="2029749" cy="8168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29749" cy="816833"/>
            </a:xfrm>
            <a:custGeom>
              <a:avLst/>
              <a:gdLst/>
              <a:ahLst/>
              <a:cxnLst/>
              <a:rect l="l" t="t" r="r" b="b"/>
              <a:pathLst>
                <a:path w="2029749" h="816833">
                  <a:moveTo>
                    <a:pt x="0" y="0"/>
                  </a:moveTo>
                  <a:lnTo>
                    <a:pt x="2029749" y="0"/>
                  </a:lnTo>
                  <a:lnTo>
                    <a:pt x="2029749" y="816833"/>
                  </a:lnTo>
                  <a:lnTo>
                    <a:pt x="0" y="816833"/>
                  </a:lnTo>
                  <a:close/>
                </a:path>
              </a:pathLst>
            </a:custGeom>
            <a:solidFill>
              <a:srgbClr val="B5E1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029749" cy="8454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768037" y="5794729"/>
            <a:ext cx="9843777" cy="3551577"/>
            <a:chOff x="0" y="0"/>
            <a:chExt cx="2592600" cy="93539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92600" cy="935395"/>
            </a:xfrm>
            <a:custGeom>
              <a:avLst/>
              <a:gdLst/>
              <a:ahLst/>
              <a:cxnLst/>
              <a:rect l="l" t="t" r="r" b="b"/>
              <a:pathLst>
                <a:path w="2592600" h="935395">
                  <a:moveTo>
                    <a:pt x="0" y="0"/>
                  </a:moveTo>
                  <a:lnTo>
                    <a:pt x="2592600" y="0"/>
                  </a:lnTo>
                  <a:lnTo>
                    <a:pt x="2592600" y="935395"/>
                  </a:lnTo>
                  <a:lnTo>
                    <a:pt x="0" y="935395"/>
                  </a:lnTo>
                  <a:close/>
                </a:path>
              </a:pathLst>
            </a:custGeom>
            <a:solidFill>
              <a:srgbClr val="ADCAA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92600" cy="9639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4975494" y="2042087"/>
            <a:ext cx="3240618" cy="3240618"/>
          </a:xfrm>
          <a:custGeom>
            <a:avLst/>
            <a:gdLst/>
            <a:ahLst/>
            <a:cxnLst/>
            <a:rect l="l" t="t" r="r" b="b"/>
            <a:pathLst>
              <a:path w="3240618" h="3240618">
                <a:moveTo>
                  <a:pt x="0" y="0"/>
                </a:moveTo>
                <a:lnTo>
                  <a:pt x="3240618" y="0"/>
                </a:lnTo>
                <a:lnTo>
                  <a:pt x="3240618" y="3240618"/>
                </a:lnTo>
                <a:lnTo>
                  <a:pt x="0" y="324061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94431" y="5496611"/>
            <a:ext cx="5504749" cy="4114800"/>
          </a:xfrm>
          <a:custGeom>
            <a:avLst/>
            <a:gdLst/>
            <a:ahLst/>
            <a:cxnLst/>
            <a:rect l="l" t="t" r="r" b="b"/>
            <a:pathLst>
              <a:path w="5504749" h="4114800">
                <a:moveTo>
                  <a:pt x="0" y="0"/>
                </a:moveTo>
                <a:lnTo>
                  <a:pt x="5504749" y="0"/>
                </a:lnTo>
                <a:lnTo>
                  <a:pt x="55047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8584318" y="1435227"/>
            <a:ext cx="2834068" cy="4114800"/>
          </a:xfrm>
          <a:custGeom>
            <a:avLst/>
            <a:gdLst/>
            <a:ahLst/>
            <a:cxnLst/>
            <a:rect l="l" t="t" r="r" b="b"/>
            <a:pathLst>
              <a:path w="2834068" h="4114800">
                <a:moveTo>
                  <a:pt x="0" y="0"/>
                </a:moveTo>
                <a:lnTo>
                  <a:pt x="2834069" y="0"/>
                </a:lnTo>
                <a:lnTo>
                  <a:pt x="28340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1694985" y="2042087"/>
            <a:ext cx="3003911" cy="3116899"/>
          </a:xfrm>
          <a:custGeom>
            <a:avLst/>
            <a:gdLst/>
            <a:ahLst/>
            <a:cxnLst/>
            <a:rect l="l" t="t" r="r" b="b"/>
            <a:pathLst>
              <a:path w="3003911" h="3116899">
                <a:moveTo>
                  <a:pt x="0" y="0"/>
                </a:moveTo>
                <a:lnTo>
                  <a:pt x="3003911" y="0"/>
                </a:lnTo>
                <a:lnTo>
                  <a:pt x="3003911" y="3116899"/>
                </a:lnTo>
                <a:lnTo>
                  <a:pt x="0" y="311689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423381" y="2171346"/>
            <a:ext cx="7743444" cy="2785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u="sng">
                <a:solidFill>
                  <a:srgbClr val="000000"/>
                </a:solidFill>
                <a:latin typeface="Frutiger Bold"/>
                <a:ea typeface="Frutiger Bold"/>
                <a:cs typeface="Frutiger Bold"/>
                <a:sym typeface="Frutiger Bold"/>
              </a:rPr>
              <a:t>Keep a sleep diar</a:t>
            </a:r>
            <a:r>
              <a:rPr lang="en-US" sz="3200" b="1">
                <a:solidFill>
                  <a:srgbClr val="000000"/>
                </a:solidFill>
                <a:latin typeface="Frutiger Bold"/>
                <a:ea typeface="Frutiger Bold"/>
                <a:cs typeface="Frutiger Bold"/>
                <a:sym typeface="Frutiger Bold"/>
              </a:rPr>
              <a:t>y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Sleep diaries can be used to establish any unusual patterns of sleep and identify factors which may be influencing your child’s ability to sleep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944294" y="5902452"/>
            <a:ext cx="9491263" cy="3909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 u="sng">
                <a:solidFill>
                  <a:srgbClr val="000000"/>
                </a:solidFill>
                <a:latin typeface="Frutiger Bold"/>
                <a:ea typeface="Frutiger Bold"/>
                <a:cs typeface="Frutiger Bold"/>
                <a:sym typeface="Frutiger Bold"/>
              </a:rPr>
              <a:t>Help your child to feel more comfortable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Dim the lighting and keep noise to a minimum. Earplugs or white noise can be helpful.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Remove labels from pyjamas and keep the room at comfortable temperature. These will all help with sensory overload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endParaRPr lang="en-US" sz="3200">
              <a:solidFill>
                <a:srgbClr val="000000"/>
              </a:solidFill>
              <a:latin typeface="Frutiger"/>
              <a:ea typeface="Frutiger"/>
              <a:cs typeface="Frutiger"/>
              <a:sym typeface="Frutiger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947095" y="431799"/>
            <a:ext cx="12393811" cy="596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 b="1" u="sng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Tips for supporting neurodivergent young people with sleep </a:t>
            </a:r>
          </a:p>
        </p:txBody>
      </p:sp>
      <p:sp>
        <p:nvSpPr>
          <p:cNvPr id="15" name="Freeform 15"/>
          <p:cNvSpPr/>
          <p:nvPr/>
        </p:nvSpPr>
        <p:spPr>
          <a:xfrm>
            <a:off x="15432624" y="0"/>
            <a:ext cx="2855376" cy="1771652"/>
          </a:xfrm>
          <a:custGeom>
            <a:avLst/>
            <a:gdLst/>
            <a:ahLst/>
            <a:cxnLst/>
            <a:rect l="l" t="t" r="r" b="b"/>
            <a:pathLst>
              <a:path w="2855376" h="1771652">
                <a:moveTo>
                  <a:pt x="0" y="0"/>
                </a:moveTo>
                <a:lnTo>
                  <a:pt x="2855376" y="0"/>
                </a:lnTo>
                <a:lnTo>
                  <a:pt x="2855376" y="1771652"/>
                </a:lnTo>
                <a:lnTo>
                  <a:pt x="0" y="177165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432624" y="0"/>
            <a:ext cx="2855376" cy="1771652"/>
          </a:xfrm>
          <a:custGeom>
            <a:avLst/>
            <a:gdLst/>
            <a:ahLst/>
            <a:cxnLst/>
            <a:rect l="l" t="t" r="r" b="b"/>
            <a:pathLst>
              <a:path w="2855376" h="1771652">
                <a:moveTo>
                  <a:pt x="0" y="0"/>
                </a:moveTo>
                <a:lnTo>
                  <a:pt x="2855376" y="0"/>
                </a:lnTo>
                <a:lnTo>
                  <a:pt x="2855376" y="1771652"/>
                </a:lnTo>
                <a:lnTo>
                  <a:pt x="0" y="1771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037829" y="4324965"/>
            <a:ext cx="4822483" cy="4871195"/>
          </a:xfrm>
          <a:custGeom>
            <a:avLst/>
            <a:gdLst/>
            <a:ahLst/>
            <a:cxnLst/>
            <a:rect l="l" t="t" r="r" b="b"/>
            <a:pathLst>
              <a:path w="4822483" h="4871195">
                <a:moveTo>
                  <a:pt x="0" y="0"/>
                </a:moveTo>
                <a:lnTo>
                  <a:pt x="4822483" y="0"/>
                </a:lnTo>
                <a:lnTo>
                  <a:pt x="4822483" y="4871195"/>
                </a:lnTo>
                <a:lnTo>
                  <a:pt x="0" y="48711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801725" y="428943"/>
            <a:ext cx="6942646" cy="828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59"/>
              </a:lnSpc>
            </a:pPr>
            <a:r>
              <a:rPr lang="en-US" sz="4899" u="sng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Sleep Hygiene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812037" y="1714502"/>
            <a:ext cx="14146725" cy="2223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Sleep hygiene is how we can describes a person’s good sleeping habits. </a:t>
            </a:r>
          </a:p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Just like personal hygiene, everyone can make an effort to have good sleep hygiene. 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endParaRPr lang="en-US" sz="3200">
              <a:solidFill>
                <a:srgbClr val="000000"/>
              </a:solidFill>
              <a:latin typeface="Frutiger"/>
              <a:ea typeface="Frutiger"/>
              <a:cs typeface="Frutiger"/>
              <a:sym typeface="Frutiger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812037" y="4166070"/>
            <a:ext cx="9097859" cy="5507007"/>
            <a:chOff x="0" y="0"/>
            <a:chExt cx="2323177" cy="140623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23177" cy="1406238"/>
            </a:xfrm>
            <a:custGeom>
              <a:avLst/>
              <a:gdLst/>
              <a:ahLst/>
              <a:cxnLst/>
              <a:rect l="l" t="t" r="r" b="b"/>
              <a:pathLst>
                <a:path w="2323177" h="1406238">
                  <a:moveTo>
                    <a:pt x="0" y="0"/>
                  </a:moveTo>
                  <a:lnTo>
                    <a:pt x="2323177" y="0"/>
                  </a:lnTo>
                  <a:lnTo>
                    <a:pt x="2323177" y="1406238"/>
                  </a:lnTo>
                  <a:lnTo>
                    <a:pt x="0" y="1406238"/>
                  </a:lnTo>
                  <a:close/>
                </a:path>
              </a:pathLst>
            </a:custGeom>
            <a:solidFill>
              <a:srgbClr val="B5E1FF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2323177" cy="14348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812037" y="4576313"/>
            <a:ext cx="8733609" cy="4619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580" lvl="1" indent="-356290" algn="ctr">
              <a:lnSpc>
                <a:spcPts val="4620"/>
              </a:lnSpc>
              <a:buAutoNum type="arabicPeriod"/>
            </a:pPr>
            <a:r>
              <a:rPr lang="en-US" sz="33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Consistency around bedtime routine is crucial in supporting your child’s sleep hygiene.</a:t>
            </a:r>
          </a:p>
          <a:p>
            <a:pPr marL="712580" lvl="1" indent="-356290" algn="ctr">
              <a:lnSpc>
                <a:spcPts val="4620"/>
              </a:lnSpc>
              <a:buAutoNum type="arabicPeriod"/>
            </a:pPr>
            <a:r>
              <a:rPr lang="en-US" sz="33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Developing a good bedtime routine for your child is also helpful (should include all the steps leading up to bedtime)</a:t>
            </a:r>
          </a:p>
          <a:p>
            <a:pPr marL="712580" lvl="1" indent="-356290" algn="ctr">
              <a:lnSpc>
                <a:spcPts val="4620"/>
              </a:lnSpc>
              <a:spcBef>
                <a:spcPct val="0"/>
              </a:spcBef>
              <a:buAutoNum type="arabicPeriod"/>
            </a:pPr>
            <a:r>
              <a:rPr lang="en-US" sz="33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Avoid interactive technology/ homework before bedtime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429000" y="1430102"/>
            <a:ext cx="11809198" cy="8856898"/>
          </a:xfrm>
          <a:custGeom>
            <a:avLst/>
            <a:gdLst/>
            <a:ahLst/>
            <a:cxnLst/>
            <a:rect l="l" t="t" r="r" b="b"/>
            <a:pathLst>
              <a:path w="11809198" h="8856898">
                <a:moveTo>
                  <a:pt x="0" y="0"/>
                </a:moveTo>
                <a:lnTo>
                  <a:pt x="11809198" y="0"/>
                </a:lnTo>
                <a:lnTo>
                  <a:pt x="11809198" y="8856898"/>
                </a:lnTo>
                <a:lnTo>
                  <a:pt x="0" y="8856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753" t="-58106" r="-103430" b="-27281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801725" y="428943"/>
            <a:ext cx="6942646" cy="828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59"/>
              </a:lnSpc>
            </a:pPr>
            <a:r>
              <a:rPr lang="en-US" sz="4899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Sleep Reward Chart</a:t>
            </a:r>
          </a:p>
        </p:txBody>
      </p:sp>
      <p:sp>
        <p:nvSpPr>
          <p:cNvPr id="4" name="Freeform 4"/>
          <p:cNvSpPr/>
          <p:nvPr/>
        </p:nvSpPr>
        <p:spPr>
          <a:xfrm>
            <a:off x="15413574" y="0"/>
            <a:ext cx="2855376" cy="1771652"/>
          </a:xfrm>
          <a:custGeom>
            <a:avLst/>
            <a:gdLst/>
            <a:ahLst/>
            <a:cxnLst/>
            <a:rect l="l" t="t" r="r" b="b"/>
            <a:pathLst>
              <a:path w="2855376" h="1771652">
                <a:moveTo>
                  <a:pt x="0" y="0"/>
                </a:moveTo>
                <a:lnTo>
                  <a:pt x="2855376" y="0"/>
                </a:lnTo>
                <a:lnTo>
                  <a:pt x="2855376" y="1771652"/>
                </a:lnTo>
                <a:lnTo>
                  <a:pt x="0" y="17716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432624" y="150352"/>
            <a:ext cx="2855376" cy="1771652"/>
          </a:xfrm>
          <a:custGeom>
            <a:avLst/>
            <a:gdLst/>
            <a:ahLst/>
            <a:cxnLst/>
            <a:rect l="l" t="t" r="r" b="b"/>
            <a:pathLst>
              <a:path w="2855376" h="1771652">
                <a:moveTo>
                  <a:pt x="0" y="0"/>
                </a:moveTo>
                <a:lnTo>
                  <a:pt x="2855376" y="0"/>
                </a:lnTo>
                <a:lnTo>
                  <a:pt x="2855376" y="1771652"/>
                </a:lnTo>
                <a:lnTo>
                  <a:pt x="0" y="1771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430531" y="2217125"/>
            <a:ext cx="2234381" cy="2234381"/>
          </a:xfrm>
          <a:custGeom>
            <a:avLst/>
            <a:gdLst/>
            <a:ahLst/>
            <a:cxnLst/>
            <a:rect l="l" t="t" r="r" b="b"/>
            <a:pathLst>
              <a:path w="2234381" h="2234381">
                <a:moveTo>
                  <a:pt x="0" y="0"/>
                </a:moveTo>
                <a:lnTo>
                  <a:pt x="2234380" y="0"/>
                </a:lnTo>
                <a:lnTo>
                  <a:pt x="2234380" y="2234381"/>
                </a:lnTo>
                <a:lnTo>
                  <a:pt x="0" y="22343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340119" y="4780321"/>
            <a:ext cx="7252519" cy="5077132"/>
            <a:chOff x="0" y="0"/>
            <a:chExt cx="1910129" cy="133718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10129" cy="1337187"/>
            </a:xfrm>
            <a:custGeom>
              <a:avLst/>
              <a:gdLst/>
              <a:ahLst/>
              <a:cxnLst/>
              <a:rect l="l" t="t" r="r" b="b"/>
              <a:pathLst>
                <a:path w="1910129" h="1337187">
                  <a:moveTo>
                    <a:pt x="0" y="0"/>
                  </a:moveTo>
                  <a:lnTo>
                    <a:pt x="1910129" y="0"/>
                  </a:lnTo>
                  <a:lnTo>
                    <a:pt x="1910129" y="1337187"/>
                  </a:lnTo>
                  <a:lnTo>
                    <a:pt x="0" y="1337187"/>
                  </a:lnTo>
                  <a:close/>
                </a:path>
              </a:pathLst>
            </a:custGeom>
            <a:solidFill>
              <a:srgbClr val="98B99B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1910129" cy="13657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2340369" y="1922004"/>
            <a:ext cx="2529348" cy="2529348"/>
          </a:xfrm>
          <a:custGeom>
            <a:avLst/>
            <a:gdLst/>
            <a:ahLst/>
            <a:cxnLst/>
            <a:rect l="l" t="t" r="r" b="b"/>
            <a:pathLst>
              <a:path w="2529348" h="2529348">
                <a:moveTo>
                  <a:pt x="0" y="0"/>
                </a:moveTo>
                <a:lnTo>
                  <a:pt x="2529348" y="0"/>
                </a:lnTo>
                <a:lnTo>
                  <a:pt x="2529348" y="2529348"/>
                </a:lnTo>
                <a:lnTo>
                  <a:pt x="0" y="25293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5801725" y="428943"/>
            <a:ext cx="6942646" cy="1694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59"/>
              </a:lnSpc>
            </a:pPr>
            <a:r>
              <a:rPr lang="en-US" sz="4899" u="sng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Tips to establishing a good Bedtime Routine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0595164" y="4746627"/>
            <a:ext cx="7252519" cy="5077132"/>
            <a:chOff x="0" y="0"/>
            <a:chExt cx="1910129" cy="133718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10129" cy="1337187"/>
            </a:xfrm>
            <a:custGeom>
              <a:avLst/>
              <a:gdLst/>
              <a:ahLst/>
              <a:cxnLst/>
              <a:rect l="l" t="t" r="r" b="b"/>
              <a:pathLst>
                <a:path w="1910129" h="1337187">
                  <a:moveTo>
                    <a:pt x="0" y="0"/>
                  </a:moveTo>
                  <a:lnTo>
                    <a:pt x="1910129" y="0"/>
                  </a:lnTo>
                  <a:lnTo>
                    <a:pt x="1910129" y="1337187"/>
                  </a:lnTo>
                  <a:lnTo>
                    <a:pt x="0" y="1337187"/>
                  </a:ln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910129" cy="13657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340119" y="5076825"/>
            <a:ext cx="6942646" cy="4791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2" lvl="1" indent="-323851" algn="ctr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Set a quiet time 1 hour before bedtime</a:t>
            </a:r>
          </a:p>
          <a:p>
            <a:pPr marL="647702" lvl="1" indent="-323851" algn="ctr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Keep lighting dim.</a:t>
            </a:r>
          </a:p>
          <a:p>
            <a:pPr marL="647702" lvl="1" indent="-323851" algn="ctr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Encourage your child to exercise during the day.</a:t>
            </a:r>
          </a:p>
          <a:p>
            <a:pPr marL="647702" lvl="1" indent="-323851" algn="ctr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Have a cool bedroom temperature.</a:t>
            </a:r>
          </a:p>
          <a:p>
            <a:pPr marL="647702" lvl="1" indent="-323851" algn="ctr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Have your child sleep at the same time  each night.</a:t>
            </a:r>
          </a:p>
          <a:p>
            <a:pPr algn="ctr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Frutiger"/>
              <a:ea typeface="Frutiger"/>
              <a:cs typeface="Frutiger"/>
              <a:sym typeface="Frutiger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0750101" y="4856319"/>
            <a:ext cx="6942646" cy="3724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2" lvl="1" indent="-323851" algn="ctr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Use interactive or overly stimulating technology.</a:t>
            </a:r>
          </a:p>
          <a:p>
            <a:pPr marL="647702" lvl="1" indent="-323851" algn="ctr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Consuming caffine or going to bed hungry.</a:t>
            </a:r>
          </a:p>
          <a:p>
            <a:pPr marL="647702" lvl="1" indent="-323851" algn="ctr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Having a warm bath.</a:t>
            </a:r>
          </a:p>
          <a:p>
            <a:pPr marL="647702" lvl="1" indent="-323851" algn="ctr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Nap after school or sleeping anywhere other than their bed.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22686" y="1350908"/>
            <a:ext cx="7418293" cy="2723356"/>
            <a:chOff x="0" y="0"/>
            <a:chExt cx="1953789" cy="71726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53789" cy="717263"/>
            </a:xfrm>
            <a:custGeom>
              <a:avLst/>
              <a:gdLst/>
              <a:ahLst/>
              <a:cxnLst/>
              <a:rect l="l" t="t" r="r" b="b"/>
              <a:pathLst>
                <a:path w="1953789" h="717263">
                  <a:moveTo>
                    <a:pt x="0" y="0"/>
                  </a:moveTo>
                  <a:lnTo>
                    <a:pt x="1953789" y="0"/>
                  </a:lnTo>
                  <a:lnTo>
                    <a:pt x="1953789" y="717263"/>
                  </a:lnTo>
                  <a:lnTo>
                    <a:pt x="0" y="717263"/>
                  </a:lnTo>
                  <a:close/>
                </a:path>
              </a:pathLst>
            </a:custGeom>
            <a:solidFill>
              <a:srgbClr val="B5E1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953789" cy="7458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817306" y="1783467"/>
            <a:ext cx="6978353" cy="2290797"/>
            <a:chOff x="0" y="0"/>
            <a:chExt cx="1837920" cy="60333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837920" cy="603337"/>
            </a:xfrm>
            <a:custGeom>
              <a:avLst/>
              <a:gdLst/>
              <a:ahLst/>
              <a:cxnLst/>
              <a:rect l="l" t="t" r="r" b="b"/>
              <a:pathLst>
                <a:path w="1837920" h="603337">
                  <a:moveTo>
                    <a:pt x="0" y="0"/>
                  </a:moveTo>
                  <a:lnTo>
                    <a:pt x="1837920" y="0"/>
                  </a:lnTo>
                  <a:lnTo>
                    <a:pt x="1837920" y="603337"/>
                  </a:lnTo>
                  <a:lnTo>
                    <a:pt x="0" y="603337"/>
                  </a:lnTo>
                  <a:close/>
                </a:path>
              </a:pathLst>
            </a:custGeom>
            <a:solidFill>
              <a:srgbClr val="F6BD5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1837920" cy="6319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55929" y="4388589"/>
            <a:ext cx="15244303" cy="1832982"/>
            <a:chOff x="0" y="0"/>
            <a:chExt cx="4014960" cy="48276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014960" cy="482761"/>
            </a:xfrm>
            <a:custGeom>
              <a:avLst/>
              <a:gdLst/>
              <a:ahLst/>
              <a:cxnLst/>
              <a:rect l="l" t="t" r="r" b="b"/>
              <a:pathLst>
                <a:path w="4014960" h="482761">
                  <a:moveTo>
                    <a:pt x="0" y="0"/>
                  </a:moveTo>
                  <a:lnTo>
                    <a:pt x="4014960" y="0"/>
                  </a:lnTo>
                  <a:lnTo>
                    <a:pt x="4014960" y="482761"/>
                  </a:lnTo>
                  <a:lnTo>
                    <a:pt x="0" y="482761"/>
                  </a:lnTo>
                  <a:close/>
                </a:path>
              </a:pathLst>
            </a:custGeom>
            <a:solidFill>
              <a:srgbClr val="FA6E85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4014960" cy="5113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22686" y="6959972"/>
            <a:ext cx="8721314" cy="2546690"/>
            <a:chOff x="0" y="0"/>
            <a:chExt cx="2296972" cy="67073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296972" cy="670733"/>
            </a:xfrm>
            <a:custGeom>
              <a:avLst/>
              <a:gdLst/>
              <a:ahLst/>
              <a:cxnLst/>
              <a:rect l="l" t="t" r="r" b="b"/>
              <a:pathLst>
                <a:path w="2296972" h="670733">
                  <a:moveTo>
                    <a:pt x="0" y="0"/>
                  </a:moveTo>
                  <a:lnTo>
                    <a:pt x="2296972" y="0"/>
                  </a:lnTo>
                  <a:lnTo>
                    <a:pt x="2296972" y="670733"/>
                  </a:lnTo>
                  <a:lnTo>
                    <a:pt x="0" y="670733"/>
                  </a:lnTo>
                  <a:close/>
                </a:path>
              </a:pathLst>
            </a:custGeom>
            <a:solidFill>
              <a:srgbClr val="ADCAA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2296972" cy="6993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975713" y="6959972"/>
            <a:ext cx="7819946" cy="3036198"/>
            <a:chOff x="0" y="0"/>
            <a:chExt cx="2059574" cy="79965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059574" cy="799657"/>
            </a:xfrm>
            <a:custGeom>
              <a:avLst/>
              <a:gdLst/>
              <a:ahLst/>
              <a:cxnLst/>
              <a:rect l="l" t="t" r="r" b="b"/>
              <a:pathLst>
                <a:path w="2059574" h="799657">
                  <a:moveTo>
                    <a:pt x="0" y="0"/>
                  </a:moveTo>
                  <a:lnTo>
                    <a:pt x="2059574" y="0"/>
                  </a:lnTo>
                  <a:lnTo>
                    <a:pt x="2059574" y="799657"/>
                  </a:lnTo>
                  <a:lnTo>
                    <a:pt x="0" y="799657"/>
                  </a:lnTo>
                  <a:close/>
                </a:path>
              </a:pathLst>
            </a:custGeom>
            <a:solidFill>
              <a:srgbClr val="FFC8DD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2059574" cy="8282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15432624" y="-130494"/>
            <a:ext cx="2855376" cy="1771652"/>
          </a:xfrm>
          <a:custGeom>
            <a:avLst/>
            <a:gdLst/>
            <a:ahLst/>
            <a:cxnLst/>
            <a:rect l="l" t="t" r="r" b="b"/>
            <a:pathLst>
              <a:path w="2855376" h="1771652">
                <a:moveTo>
                  <a:pt x="0" y="0"/>
                </a:moveTo>
                <a:lnTo>
                  <a:pt x="2855376" y="0"/>
                </a:lnTo>
                <a:lnTo>
                  <a:pt x="2855376" y="1771653"/>
                </a:lnTo>
                <a:lnTo>
                  <a:pt x="0" y="17716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2178215" y="1522139"/>
            <a:ext cx="3907234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u="sng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Staggered Bedtimes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494573" y="1841659"/>
            <a:ext cx="562381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u="sng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Create individual sleep zones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642059" y="4331439"/>
            <a:ext cx="4427041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u="sng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Be flexible and patient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80491" y="7034530"/>
            <a:ext cx="7317284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u="sng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Establish a consistent bedtime routine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1341162" y="7034530"/>
            <a:ext cx="4945956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u="sng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Make bedtime rewarding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803288" y="203993"/>
            <a:ext cx="12104582" cy="828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59"/>
              </a:lnSpc>
            </a:pPr>
            <a:r>
              <a:rPr lang="en-US" sz="4899" u="sng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Bedtime Routine- Room Sharing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22686" y="2322354"/>
            <a:ext cx="7418293" cy="166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If children have different sleep needs, try putting them to  sleep at different times.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817306" y="2412469"/>
            <a:ext cx="7418293" cy="166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Create separate sleep zones to </a:t>
            </a:r>
          </a:p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help your child personalise their 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space.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355929" y="5121751"/>
            <a:ext cx="15609665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It might take some time for children to get used to sharing a room. 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Try to set general expectations in sharing a room, but be realistic.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630123" y="7596505"/>
            <a:ext cx="8018019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Have a good, consistent bedtime routine for children who share a room 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9777639" y="7772400"/>
            <a:ext cx="8018019" cy="2223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Having 1:1 time with your children separately can be rewarding, or use reward charts as reinforcement for the routine.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432624" y="0"/>
            <a:ext cx="2855376" cy="1771652"/>
          </a:xfrm>
          <a:custGeom>
            <a:avLst/>
            <a:gdLst/>
            <a:ahLst/>
            <a:cxnLst/>
            <a:rect l="l" t="t" r="r" b="b"/>
            <a:pathLst>
              <a:path w="2855376" h="1771652">
                <a:moveTo>
                  <a:pt x="0" y="0"/>
                </a:moveTo>
                <a:lnTo>
                  <a:pt x="2855376" y="0"/>
                </a:lnTo>
                <a:lnTo>
                  <a:pt x="2855376" y="1771652"/>
                </a:lnTo>
                <a:lnTo>
                  <a:pt x="0" y="1771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75635" y="3016508"/>
            <a:ext cx="5028394" cy="5028394"/>
          </a:xfrm>
          <a:custGeom>
            <a:avLst/>
            <a:gdLst/>
            <a:ahLst/>
            <a:cxnLst/>
            <a:rect l="l" t="t" r="r" b="b"/>
            <a:pathLst>
              <a:path w="5028394" h="5028394">
                <a:moveTo>
                  <a:pt x="0" y="0"/>
                </a:moveTo>
                <a:lnTo>
                  <a:pt x="5028394" y="0"/>
                </a:lnTo>
                <a:lnTo>
                  <a:pt x="5028394" y="5028394"/>
                </a:lnTo>
                <a:lnTo>
                  <a:pt x="0" y="5028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801725" y="2352226"/>
            <a:ext cx="5085567" cy="6356958"/>
          </a:xfrm>
          <a:custGeom>
            <a:avLst/>
            <a:gdLst/>
            <a:ahLst/>
            <a:cxnLst/>
            <a:rect l="l" t="t" r="r" b="b"/>
            <a:pathLst>
              <a:path w="5085567" h="6356958">
                <a:moveTo>
                  <a:pt x="0" y="0"/>
                </a:moveTo>
                <a:lnTo>
                  <a:pt x="5085567" y="0"/>
                </a:lnTo>
                <a:lnTo>
                  <a:pt x="5085567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182567" y="2355766"/>
            <a:ext cx="6369341" cy="6353418"/>
          </a:xfrm>
          <a:custGeom>
            <a:avLst/>
            <a:gdLst/>
            <a:ahLst/>
            <a:cxnLst/>
            <a:rect l="l" t="t" r="r" b="b"/>
            <a:pathLst>
              <a:path w="6369341" h="6353418">
                <a:moveTo>
                  <a:pt x="0" y="0"/>
                </a:moveTo>
                <a:lnTo>
                  <a:pt x="6369341" y="0"/>
                </a:lnTo>
                <a:lnTo>
                  <a:pt x="6369341" y="6353418"/>
                </a:lnTo>
                <a:lnTo>
                  <a:pt x="0" y="63534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801725" y="428943"/>
            <a:ext cx="6942646" cy="828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59"/>
              </a:lnSpc>
            </a:pPr>
            <a:r>
              <a:rPr lang="en-US" sz="4899" u="sng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Relaxation Strategies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432624" y="0"/>
            <a:ext cx="2855376" cy="1771652"/>
          </a:xfrm>
          <a:custGeom>
            <a:avLst/>
            <a:gdLst/>
            <a:ahLst/>
            <a:cxnLst/>
            <a:rect l="l" t="t" r="r" b="b"/>
            <a:pathLst>
              <a:path w="2855376" h="1771652">
                <a:moveTo>
                  <a:pt x="0" y="0"/>
                </a:moveTo>
                <a:lnTo>
                  <a:pt x="2855376" y="0"/>
                </a:lnTo>
                <a:lnTo>
                  <a:pt x="2855376" y="1771652"/>
                </a:lnTo>
                <a:lnTo>
                  <a:pt x="0" y="1771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13576" y="563562"/>
            <a:ext cx="3916363" cy="844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u="sng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Who are we?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0" y="2362834"/>
            <a:ext cx="18288000" cy="6895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59"/>
              </a:lnSpc>
              <a:spcBef>
                <a:spcPct val="0"/>
              </a:spcBef>
            </a:pPr>
            <a:endParaRPr/>
          </a:p>
          <a:p>
            <a:pPr algn="ctr">
              <a:lnSpc>
                <a:spcPts val="6859"/>
              </a:lnSpc>
              <a:spcBef>
                <a:spcPct val="0"/>
              </a:spcBef>
            </a:pPr>
            <a:r>
              <a:rPr lang="en-US" sz="4899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We are THEWS (Tower Hamlets Education Wellbeing Service) and we work in schools across Tower Hamlets helping children with their emotional wellbeing and mental health. </a:t>
            </a:r>
          </a:p>
          <a:p>
            <a:pPr algn="ctr">
              <a:lnSpc>
                <a:spcPts val="6859"/>
              </a:lnSpc>
              <a:spcBef>
                <a:spcPct val="0"/>
              </a:spcBef>
            </a:pPr>
            <a:endParaRPr lang="en-US" sz="4899">
              <a:solidFill>
                <a:srgbClr val="000000"/>
              </a:solidFill>
              <a:latin typeface="Frutiger"/>
              <a:ea typeface="Frutiger"/>
              <a:cs typeface="Frutiger"/>
              <a:sym typeface="Frutiger"/>
            </a:endParaRPr>
          </a:p>
          <a:p>
            <a:pPr algn="ctr">
              <a:lnSpc>
                <a:spcPts val="6859"/>
              </a:lnSpc>
              <a:spcBef>
                <a:spcPct val="0"/>
              </a:spcBef>
            </a:pPr>
            <a:r>
              <a:rPr lang="en-US" sz="4899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This includes teaching children strategies to help them manage their emotions.</a:t>
            </a:r>
          </a:p>
          <a:p>
            <a:pPr algn="ctr">
              <a:lnSpc>
                <a:spcPts val="6859"/>
              </a:lnSpc>
              <a:spcBef>
                <a:spcPct val="0"/>
              </a:spcBef>
            </a:pPr>
            <a:endParaRPr lang="en-US" sz="4899">
              <a:solidFill>
                <a:srgbClr val="000000"/>
              </a:solidFill>
              <a:latin typeface="Frutiger"/>
              <a:ea typeface="Frutiger"/>
              <a:cs typeface="Frutiger"/>
              <a:sym typeface="Frutige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265333" y="2046111"/>
            <a:ext cx="6180667" cy="6307667"/>
          </a:xfrm>
          <a:custGeom>
            <a:avLst/>
            <a:gdLst/>
            <a:ahLst/>
            <a:cxnLst/>
            <a:rect l="l" t="t" r="r" b="b"/>
            <a:pathLst>
              <a:path w="6180667" h="6307667">
                <a:moveTo>
                  <a:pt x="0" y="0"/>
                </a:moveTo>
                <a:lnTo>
                  <a:pt x="6180667" y="0"/>
                </a:lnTo>
                <a:lnTo>
                  <a:pt x="6180667" y="6307667"/>
                </a:lnTo>
                <a:lnTo>
                  <a:pt x="0" y="63076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3921" t="-72358" r="-51328" b="-2875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2043034"/>
            <a:ext cx="6017989" cy="4114800"/>
          </a:xfrm>
          <a:custGeom>
            <a:avLst/>
            <a:gdLst/>
            <a:ahLst/>
            <a:cxnLst/>
            <a:rect l="l" t="t" r="r" b="b"/>
            <a:pathLst>
              <a:path w="6017989" h="4114800">
                <a:moveTo>
                  <a:pt x="0" y="0"/>
                </a:moveTo>
                <a:lnTo>
                  <a:pt x="6017989" y="0"/>
                </a:lnTo>
                <a:lnTo>
                  <a:pt x="601798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801725" y="428943"/>
            <a:ext cx="6942646" cy="828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59"/>
              </a:lnSpc>
            </a:pPr>
            <a:r>
              <a:rPr lang="en-US" sz="4899" u="sng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THEWS Feedback Form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381591" y="3233934"/>
            <a:ext cx="3254808" cy="1666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32"/>
              </a:lnSpc>
            </a:pPr>
            <a:r>
              <a:rPr lang="en-US" sz="3165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Only takes 2 minutes to complete!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875558" y="9172575"/>
            <a:ext cx="10794980" cy="828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59"/>
              </a:lnSpc>
            </a:pPr>
            <a:r>
              <a:rPr lang="en-US" sz="4899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We value your feedback!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744372" y="5133269"/>
            <a:ext cx="4736474" cy="1666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32"/>
              </a:lnSpc>
            </a:pPr>
            <a:r>
              <a:rPr lang="en-US" sz="3165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Bengali version available in the top right hand corner.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432624" y="0"/>
            <a:ext cx="2855376" cy="1771652"/>
          </a:xfrm>
          <a:custGeom>
            <a:avLst/>
            <a:gdLst/>
            <a:ahLst/>
            <a:cxnLst/>
            <a:rect l="l" t="t" r="r" b="b"/>
            <a:pathLst>
              <a:path w="2855376" h="1771652">
                <a:moveTo>
                  <a:pt x="0" y="0"/>
                </a:moveTo>
                <a:lnTo>
                  <a:pt x="2855376" y="0"/>
                </a:lnTo>
                <a:lnTo>
                  <a:pt x="2855376" y="1771652"/>
                </a:lnTo>
                <a:lnTo>
                  <a:pt x="0" y="1771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505466" y="6592475"/>
            <a:ext cx="5277068" cy="2945340"/>
          </a:xfrm>
          <a:custGeom>
            <a:avLst/>
            <a:gdLst/>
            <a:ahLst/>
            <a:cxnLst/>
            <a:rect l="l" t="t" r="r" b="b"/>
            <a:pathLst>
              <a:path w="5277068" h="2945340">
                <a:moveTo>
                  <a:pt x="0" y="0"/>
                </a:moveTo>
                <a:lnTo>
                  <a:pt x="5277068" y="0"/>
                </a:lnTo>
                <a:lnTo>
                  <a:pt x="5277068" y="2945340"/>
                </a:lnTo>
                <a:lnTo>
                  <a:pt x="0" y="29453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8815" y="6871990"/>
            <a:ext cx="5642910" cy="2386310"/>
          </a:xfrm>
          <a:custGeom>
            <a:avLst/>
            <a:gdLst/>
            <a:ahLst/>
            <a:cxnLst/>
            <a:rect l="l" t="t" r="r" b="b"/>
            <a:pathLst>
              <a:path w="5642910" h="2386310">
                <a:moveTo>
                  <a:pt x="0" y="0"/>
                </a:moveTo>
                <a:lnTo>
                  <a:pt x="5642910" y="0"/>
                </a:lnTo>
                <a:lnTo>
                  <a:pt x="5642910" y="2386310"/>
                </a:lnTo>
                <a:lnTo>
                  <a:pt x="0" y="238631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00273" t="-11588" b="-111588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099660" y="6485939"/>
            <a:ext cx="5914195" cy="3051876"/>
          </a:xfrm>
          <a:custGeom>
            <a:avLst/>
            <a:gdLst/>
            <a:ahLst/>
            <a:cxnLst/>
            <a:rect l="l" t="t" r="r" b="b"/>
            <a:pathLst>
              <a:path w="5914195" h="3051876">
                <a:moveTo>
                  <a:pt x="0" y="0"/>
                </a:moveTo>
                <a:lnTo>
                  <a:pt x="5914195" y="0"/>
                </a:lnTo>
                <a:lnTo>
                  <a:pt x="5914195" y="3051876"/>
                </a:lnTo>
                <a:lnTo>
                  <a:pt x="0" y="30518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2037327"/>
            <a:ext cx="15276215" cy="3592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80867" lvl="1" indent="-440434" algn="ctr">
              <a:lnSpc>
                <a:spcPts val="5711"/>
              </a:lnSpc>
              <a:buFont typeface="Arial"/>
              <a:buChar char="•"/>
            </a:pPr>
            <a:r>
              <a:rPr lang="en-US" sz="4079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Speak to teachers/school for support or a referral to THEWS</a:t>
            </a:r>
          </a:p>
          <a:p>
            <a:pPr marL="880867" lvl="1" indent="-440434" algn="ctr">
              <a:lnSpc>
                <a:spcPts val="5711"/>
              </a:lnSpc>
              <a:buFont typeface="Arial"/>
              <a:buChar char="•"/>
            </a:pPr>
            <a:r>
              <a:rPr lang="en-US" sz="4079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Parent advice helpline - 0808 802 5544</a:t>
            </a:r>
          </a:p>
          <a:p>
            <a:pPr marL="880867" lvl="1" indent="-440434" algn="ctr">
              <a:lnSpc>
                <a:spcPts val="5711"/>
              </a:lnSpc>
              <a:buFont typeface="Arial"/>
              <a:buChar char="•"/>
            </a:pPr>
            <a:r>
              <a:rPr lang="en-US" sz="4079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NSPCC- Guidelines on children room sharing </a:t>
            </a:r>
          </a:p>
          <a:p>
            <a:pPr marL="880867" lvl="1" indent="-440434" algn="ctr">
              <a:lnSpc>
                <a:spcPts val="5711"/>
              </a:lnSpc>
              <a:buFont typeface="Arial"/>
              <a:buChar char="•"/>
            </a:pPr>
            <a:r>
              <a:rPr lang="en-US" sz="4079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Autism Central Guidance on Sleep</a:t>
            </a:r>
          </a:p>
          <a:p>
            <a:pPr marL="880867" lvl="1" indent="-440434" algn="ctr">
              <a:lnSpc>
                <a:spcPts val="5711"/>
              </a:lnSpc>
              <a:buFont typeface="Arial"/>
              <a:buChar char="•"/>
            </a:pPr>
            <a:r>
              <a:rPr lang="en-US" sz="4079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Book: Sleep Problems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801725" y="428943"/>
            <a:ext cx="6942646" cy="828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59"/>
              </a:lnSpc>
            </a:pPr>
            <a:r>
              <a:rPr lang="en-US" sz="4899" u="sng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Further Support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432624" y="0"/>
            <a:ext cx="2855376" cy="1771652"/>
          </a:xfrm>
          <a:custGeom>
            <a:avLst/>
            <a:gdLst/>
            <a:ahLst/>
            <a:cxnLst/>
            <a:rect l="l" t="t" r="r" b="b"/>
            <a:pathLst>
              <a:path w="2855376" h="1771652">
                <a:moveTo>
                  <a:pt x="0" y="0"/>
                </a:moveTo>
                <a:lnTo>
                  <a:pt x="2855376" y="0"/>
                </a:lnTo>
                <a:lnTo>
                  <a:pt x="2855376" y="1771652"/>
                </a:lnTo>
                <a:lnTo>
                  <a:pt x="0" y="17716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-269447"/>
            <a:ext cx="19933695" cy="13635376"/>
          </a:xfrm>
          <a:custGeom>
            <a:avLst/>
            <a:gdLst/>
            <a:ahLst/>
            <a:cxnLst/>
            <a:rect l="l" t="t" r="r" b="b"/>
            <a:pathLst>
              <a:path w="19933695" h="13635376">
                <a:moveTo>
                  <a:pt x="0" y="0"/>
                </a:moveTo>
                <a:lnTo>
                  <a:pt x="19933695" y="0"/>
                </a:lnTo>
                <a:lnTo>
                  <a:pt x="19933695" y="13635376"/>
                </a:lnTo>
                <a:lnTo>
                  <a:pt x="0" y="136353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3095" b="-23095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126635" y="4817428"/>
            <a:ext cx="4034730" cy="15005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19"/>
              </a:lnSpc>
            </a:pPr>
            <a:r>
              <a:rPr lang="en-US" sz="4299" b="1">
                <a:solidFill>
                  <a:srgbClr val="000000"/>
                </a:solidFill>
                <a:latin typeface="Frutiger Bold"/>
                <a:ea typeface="Frutiger Bold"/>
                <a:cs typeface="Frutiger Bold"/>
                <a:sym typeface="Frutiger Bold"/>
              </a:rPr>
              <a:t>Thank you</a:t>
            </a:r>
          </a:p>
          <a:p>
            <a:pPr algn="ctr">
              <a:lnSpc>
                <a:spcPts val="6019"/>
              </a:lnSpc>
            </a:pPr>
            <a:r>
              <a:rPr lang="en-US" sz="4299" b="1">
                <a:solidFill>
                  <a:srgbClr val="000000"/>
                </a:solidFill>
                <a:latin typeface="Frutiger Bold"/>
                <a:ea typeface="Frutiger Bold"/>
                <a:cs typeface="Frutiger Bold"/>
                <a:sym typeface="Frutiger Bold"/>
              </a:rPr>
              <a:t>Any Questions?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432624" y="0"/>
            <a:ext cx="2855376" cy="1771652"/>
          </a:xfrm>
          <a:custGeom>
            <a:avLst/>
            <a:gdLst/>
            <a:ahLst/>
            <a:cxnLst/>
            <a:rect l="l" t="t" r="r" b="b"/>
            <a:pathLst>
              <a:path w="2855376" h="1771652">
                <a:moveTo>
                  <a:pt x="0" y="0"/>
                </a:moveTo>
                <a:lnTo>
                  <a:pt x="2855376" y="0"/>
                </a:lnTo>
                <a:lnTo>
                  <a:pt x="2855376" y="1771652"/>
                </a:lnTo>
                <a:lnTo>
                  <a:pt x="0" y="1771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728665" y="5781041"/>
            <a:ext cx="4559335" cy="4114800"/>
          </a:xfrm>
          <a:custGeom>
            <a:avLst/>
            <a:gdLst/>
            <a:ahLst/>
            <a:cxnLst/>
            <a:rect l="l" t="t" r="r" b="b"/>
            <a:pathLst>
              <a:path w="4559335" h="4114800">
                <a:moveTo>
                  <a:pt x="0" y="0"/>
                </a:moveTo>
                <a:lnTo>
                  <a:pt x="4559335" y="0"/>
                </a:lnTo>
                <a:lnTo>
                  <a:pt x="455933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092222" y="206607"/>
            <a:ext cx="2079833" cy="2079833"/>
          </a:xfrm>
          <a:custGeom>
            <a:avLst/>
            <a:gdLst/>
            <a:ahLst/>
            <a:cxnLst/>
            <a:rect l="l" t="t" r="r" b="b"/>
            <a:pathLst>
              <a:path w="2079833" h="2079833">
                <a:moveTo>
                  <a:pt x="0" y="0"/>
                </a:moveTo>
                <a:lnTo>
                  <a:pt x="2079833" y="0"/>
                </a:lnTo>
                <a:lnTo>
                  <a:pt x="2079833" y="2079833"/>
                </a:lnTo>
                <a:lnTo>
                  <a:pt x="0" y="207983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0" y="942975"/>
            <a:ext cx="13589153" cy="6895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59"/>
              </a:lnSpc>
            </a:pPr>
            <a:r>
              <a:rPr lang="en-US" sz="4899" b="1" u="sng">
                <a:solidFill>
                  <a:srgbClr val="000000"/>
                </a:solidFill>
                <a:latin typeface="Frutiger Bold"/>
                <a:ea typeface="Frutiger Bold"/>
                <a:cs typeface="Frutiger Bold"/>
                <a:sym typeface="Frutiger Bold"/>
              </a:rPr>
              <a:t>What we will be covering today:</a:t>
            </a:r>
          </a:p>
          <a:p>
            <a:pPr algn="ctr">
              <a:lnSpc>
                <a:spcPts val="6859"/>
              </a:lnSpc>
            </a:pPr>
            <a:endParaRPr lang="en-US" sz="4899" b="1" u="sng">
              <a:solidFill>
                <a:srgbClr val="000000"/>
              </a:solidFill>
              <a:latin typeface="Frutiger Bold"/>
              <a:ea typeface="Frutiger Bold"/>
              <a:cs typeface="Frutiger Bold"/>
              <a:sym typeface="Frutiger Bold"/>
            </a:endParaRPr>
          </a:p>
          <a:p>
            <a:pPr marL="1057901" lvl="1" indent="-528951" algn="l">
              <a:lnSpc>
                <a:spcPts val="6859"/>
              </a:lnSpc>
              <a:buFont typeface="Arial"/>
              <a:buChar char="•"/>
            </a:pPr>
            <a:r>
              <a:rPr lang="en-US" sz="4899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What is sleep?</a:t>
            </a:r>
          </a:p>
          <a:p>
            <a:pPr marL="1057901" lvl="1" indent="-528951" algn="l">
              <a:lnSpc>
                <a:spcPts val="6859"/>
              </a:lnSpc>
              <a:buFont typeface="Arial"/>
              <a:buChar char="•"/>
            </a:pPr>
            <a:r>
              <a:rPr lang="en-US" sz="4899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Stages of sleep</a:t>
            </a:r>
          </a:p>
          <a:p>
            <a:pPr marL="1057901" lvl="1" indent="-528951" algn="l">
              <a:lnSpc>
                <a:spcPts val="6859"/>
              </a:lnSpc>
              <a:buFont typeface="Arial"/>
              <a:buChar char="•"/>
            </a:pPr>
            <a:r>
              <a:rPr lang="en-US" sz="4899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Common sleep difficulties and the impact</a:t>
            </a:r>
          </a:p>
          <a:p>
            <a:pPr marL="1057901" lvl="1" indent="-528951" algn="l">
              <a:lnSpc>
                <a:spcPts val="6859"/>
              </a:lnSpc>
              <a:buFont typeface="Arial"/>
              <a:buChar char="•"/>
            </a:pPr>
            <a:r>
              <a:rPr lang="en-US" sz="4899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Sleep and neuro-developmental conditions</a:t>
            </a:r>
          </a:p>
          <a:p>
            <a:pPr marL="1057901" lvl="1" indent="-528951" algn="l">
              <a:lnSpc>
                <a:spcPts val="6859"/>
              </a:lnSpc>
              <a:buFont typeface="Arial"/>
              <a:buChar char="•"/>
            </a:pPr>
            <a:r>
              <a:rPr lang="en-US" sz="4899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Sleep hygiene for a better nights sleep</a:t>
            </a:r>
          </a:p>
          <a:p>
            <a:pPr algn="ctr">
              <a:lnSpc>
                <a:spcPts val="6859"/>
              </a:lnSpc>
              <a:spcBef>
                <a:spcPct val="0"/>
              </a:spcBef>
            </a:pPr>
            <a:endParaRPr lang="en-US" sz="4899">
              <a:solidFill>
                <a:srgbClr val="000000"/>
              </a:solidFill>
              <a:latin typeface="Frutiger"/>
              <a:ea typeface="Frutiger"/>
              <a:cs typeface="Frutiger"/>
              <a:sym typeface="Frutige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432624" y="0"/>
            <a:ext cx="2855376" cy="1771652"/>
          </a:xfrm>
          <a:custGeom>
            <a:avLst/>
            <a:gdLst/>
            <a:ahLst/>
            <a:cxnLst/>
            <a:rect l="l" t="t" r="r" b="b"/>
            <a:pathLst>
              <a:path w="2855376" h="1771652">
                <a:moveTo>
                  <a:pt x="0" y="0"/>
                </a:moveTo>
                <a:lnTo>
                  <a:pt x="2855376" y="0"/>
                </a:lnTo>
                <a:lnTo>
                  <a:pt x="2855376" y="1771652"/>
                </a:lnTo>
                <a:lnTo>
                  <a:pt x="0" y="1771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377931" y="6318401"/>
            <a:ext cx="4109386" cy="3167963"/>
          </a:xfrm>
          <a:custGeom>
            <a:avLst/>
            <a:gdLst/>
            <a:ahLst/>
            <a:cxnLst/>
            <a:rect l="l" t="t" r="r" b="b"/>
            <a:pathLst>
              <a:path w="4109386" h="3167963">
                <a:moveTo>
                  <a:pt x="0" y="0"/>
                </a:moveTo>
                <a:lnTo>
                  <a:pt x="4109386" y="0"/>
                </a:lnTo>
                <a:lnTo>
                  <a:pt x="4109386" y="3167963"/>
                </a:lnTo>
                <a:lnTo>
                  <a:pt x="0" y="31679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20467" y="2026754"/>
            <a:ext cx="12455496" cy="8516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Sleep is a natural state of rest and inactivity where the brain and body are partially inactive but not completely</a:t>
            </a:r>
          </a:p>
          <a:p>
            <a:pPr algn="l">
              <a:lnSpc>
                <a:spcPts val="5179"/>
              </a:lnSpc>
              <a:spcBef>
                <a:spcPct val="0"/>
              </a:spcBef>
            </a:pPr>
            <a:endParaRPr lang="en-US" sz="3699">
              <a:solidFill>
                <a:srgbClr val="000000"/>
              </a:solidFill>
              <a:latin typeface="Frutiger"/>
              <a:ea typeface="Frutiger"/>
              <a:cs typeface="Frutiger"/>
              <a:sym typeface="Frutiger"/>
            </a:endParaRPr>
          </a:p>
          <a:p>
            <a:pPr algn="l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Sleep </a:t>
            </a:r>
            <a:r>
              <a:rPr lang="en-US" sz="3699" b="1">
                <a:solidFill>
                  <a:srgbClr val="000000"/>
                </a:solidFill>
                <a:latin typeface="Frutiger Bold"/>
                <a:ea typeface="Frutiger Bold"/>
                <a:cs typeface="Frutiger Bold"/>
                <a:sym typeface="Frutiger Bold"/>
              </a:rPr>
              <a:t>restores energy, repairs injuries and illness, supports growth, psychological well-being </a:t>
            </a:r>
            <a:r>
              <a:rPr lang="en-US" sz="3699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and </a:t>
            </a:r>
            <a:r>
              <a:rPr lang="en-US" sz="3699" b="1">
                <a:solidFill>
                  <a:srgbClr val="000000"/>
                </a:solidFill>
                <a:latin typeface="Frutiger Bold"/>
                <a:ea typeface="Frutiger Bold"/>
                <a:cs typeface="Frutiger Bold"/>
                <a:sym typeface="Frutiger Bold"/>
              </a:rPr>
              <a:t>mood</a:t>
            </a:r>
            <a:r>
              <a:rPr lang="en-US" sz="3699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, c</a:t>
            </a:r>
            <a:r>
              <a:rPr lang="en-US" sz="3699" b="1">
                <a:solidFill>
                  <a:srgbClr val="000000"/>
                </a:solidFill>
                <a:latin typeface="Frutiger Bold"/>
                <a:ea typeface="Frutiger Bold"/>
                <a:cs typeface="Frutiger Bold"/>
                <a:sym typeface="Frutiger Bold"/>
              </a:rPr>
              <a:t>oncentration, memory, work performance</a:t>
            </a:r>
            <a:r>
              <a:rPr lang="en-US" sz="3699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 and </a:t>
            </a:r>
            <a:r>
              <a:rPr lang="en-US" sz="3699" b="1">
                <a:solidFill>
                  <a:srgbClr val="000000"/>
                </a:solidFill>
                <a:latin typeface="Frutiger Bold"/>
                <a:ea typeface="Frutiger Bold"/>
                <a:cs typeface="Frutiger Bold"/>
                <a:sym typeface="Frutiger Bold"/>
              </a:rPr>
              <a:t>getting along with others. </a:t>
            </a:r>
          </a:p>
          <a:p>
            <a:pPr algn="l">
              <a:lnSpc>
                <a:spcPts val="5179"/>
              </a:lnSpc>
              <a:spcBef>
                <a:spcPct val="0"/>
              </a:spcBef>
            </a:pPr>
            <a:endParaRPr lang="en-US" sz="3699" b="1">
              <a:solidFill>
                <a:srgbClr val="000000"/>
              </a:solidFill>
              <a:latin typeface="Frutiger Bold"/>
              <a:ea typeface="Frutiger Bold"/>
              <a:cs typeface="Frutiger Bold"/>
              <a:sym typeface="Frutiger Bold"/>
            </a:endParaRPr>
          </a:p>
          <a:p>
            <a:pPr algn="l">
              <a:lnSpc>
                <a:spcPts val="5179"/>
              </a:lnSpc>
              <a:spcBef>
                <a:spcPct val="0"/>
              </a:spcBef>
            </a:pPr>
            <a:r>
              <a:rPr lang="en-US" sz="3699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Everyone has a different number of hours of sleep that they are able to function on, but there are baseline guides for children and teenagers </a:t>
            </a:r>
          </a:p>
          <a:p>
            <a:pPr algn="l">
              <a:lnSpc>
                <a:spcPts val="5179"/>
              </a:lnSpc>
              <a:spcBef>
                <a:spcPct val="0"/>
              </a:spcBef>
            </a:pPr>
            <a:endParaRPr lang="en-US" sz="3699">
              <a:solidFill>
                <a:srgbClr val="000000"/>
              </a:solidFill>
              <a:latin typeface="Frutiger"/>
              <a:ea typeface="Frutiger"/>
              <a:cs typeface="Frutiger"/>
              <a:sym typeface="Frutiger"/>
            </a:endParaRPr>
          </a:p>
          <a:p>
            <a:pPr algn="l">
              <a:lnSpc>
                <a:spcPts val="5179"/>
              </a:lnSpc>
              <a:spcBef>
                <a:spcPct val="0"/>
              </a:spcBef>
            </a:pPr>
            <a:endParaRPr lang="en-US" sz="3699">
              <a:solidFill>
                <a:srgbClr val="000000"/>
              </a:solidFill>
              <a:latin typeface="Frutiger"/>
              <a:ea typeface="Frutiger"/>
              <a:cs typeface="Frutiger"/>
              <a:sym typeface="Frutiger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3770322" y="2093429"/>
            <a:ext cx="3488978" cy="3519776"/>
          </a:xfrm>
          <a:custGeom>
            <a:avLst/>
            <a:gdLst/>
            <a:ahLst/>
            <a:cxnLst/>
            <a:rect l="l" t="t" r="r" b="b"/>
            <a:pathLst>
              <a:path w="3488978" h="3519776">
                <a:moveTo>
                  <a:pt x="0" y="0"/>
                </a:moveTo>
                <a:lnTo>
                  <a:pt x="3488978" y="0"/>
                </a:lnTo>
                <a:lnTo>
                  <a:pt x="3488978" y="3519776"/>
                </a:lnTo>
                <a:lnTo>
                  <a:pt x="0" y="35197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905696" y="571817"/>
            <a:ext cx="10476607" cy="828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59"/>
              </a:lnSpc>
              <a:spcBef>
                <a:spcPct val="0"/>
              </a:spcBef>
            </a:pPr>
            <a:r>
              <a:rPr lang="en-US" sz="4899" b="1" u="sng">
                <a:solidFill>
                  <a:srgbClr val="000000"/>
                </a:solidFill>
                <a:latin typeface="Frutiger Bold"/>
                <a:ea typeface="Frutiger Bold"/>
                <a:cs typeface="Frutiger Bold"/>
                <a:sym typeface="Frutiger Bold"/>
              </a:rPr>
              <a:t>What is sleep and why do we do it?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4766105"/>
            <a:ext cx="5270559" cy="5290398"/>
          </a:xfrm>
          <a:custGeom>
            <a:avLst/>
            <a:gdLst/>
            <a:ahLst/>
            <a:cxnLst/>
            <a:rect l="l" t="t" r="r" b="b"/>
            <a:pathLst>
              <a:path w="5270559" h="5290398">
                <a:moveTo>
                  <a:pt x="0" y="0"/>
                </a:moveTo>
                <a:lnTo>
                  <a:pt x="5270559" y="0"/>
                </a:lnTo>
                <a:lnTo>
                  <a:pt x="5270559" y="5290398"/>
                </a:lnTo>
                <a:lnTo>
                  <a:pt x="0" y="52903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aphicFrame>
        <p:nvGraphicFramePr>
          <p:cNvPr id="3" name="Table 3"/>
          <p:cNvGraphicFramePr>
            <a:graphicFrameLocks noGrp="1"/>
          </p:cNvGraphicFramePr>
          <p:nvPr/>
        </p:nvGraphicFramePr>
        <p:xfrm>
          <a:off x="4524998" y="2509259"/>
          <a:ext cx="8661162" cy="4570842"/>
        </p:xfrm>
        <a:graphic>
          <a:graphicData uri="http://schemas.openxmlformats.org/drawingml/2006/table">
            <a:tbl>
              <a:tblPr/>
              <a:tblGrid>
                <a:gridCol w="43186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25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23614">
                <a:tc>
                  <a:txBody>
                    <a:bodyPr/>
                    <a:lstStyle/>
                    <a:p>
                      <a:pPr algn="ctr">
                        <a:lnSpc>
                          <a:spcPts val="5459"/>
                        </a:lnSpc>
                        <a:defRPr/>
                      </a:pPr>
                      <a:r>
                        <a:rPr lang="en-US" sz="3899" b="1">
                          <a:solidFill>
                            <a:srgbClr val="FF3131"/>
                          </a:solidFill>
                          <a:latin typeface="Frutiger Bold"/>
                          <a:ea typeface="Frutiger Bold"/>
                          <a:cs typeface="Frutiger Bold"/>
                          <a:sym typeface="Frutiger Bold"/>
                        </a:rPr>
                        <a:t>3-5 YEARS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952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459"/>
                        </a:lnSpc>
                        <a:defRPr/>
                      </a:pPr>
                      <a:r>
                        <a:rPr lang="en-US" sz="3899" b="1">
                          <a:solidFill>
                            <a:srgbClr val="ED0A0A"/>
                          </a:solidFill>
                          <a:latin typeface="Frutiger Bold"/>
                          <a:ea typeface="Frutiger Bold"/>
                          <a:cs typeface="Frutiger Bold"/>
                          <a:sym typeface="Frutiger Bold"/>
                        </a:rPr>
                        <a:t>10-13 HOURS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952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3614">
                <a:tc>
                  <a:txBody>
                    <a:bodyPr/>
                    <a:lstStyle/>
                    <a:p>
                      <a:pPr algn="ctr">
                        <a:lnSpc>
                          <a:spcPts val="5459"/>
                        </a:lnSpc>
                        <a:defRPr/>
                      </a:pPr>
                      <a:r>
                        <a:rPr lang="en-US" sz="3899" b="1">
                          <a:solidFill>
                            <a:srgbClr val="ED0A0A"/>
                          </a:solidFill>
                          <a:latin typeface="Frutiger Bold"/>
                          <a:ea typeface="Frutiger Bold"/>
                          <a:cs typeface="Frutiger Bold"/>
                          <a:sym typeface="Frutiger Bold"/>
                        </a:rPr>
                        <a:t>6-13 YEARS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952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459"/>
                        </a:lnSpc>
                        <a:defRPr/>
                      </a:pPr>
                      <a:r>
                        <a:rPr lang="en-US" sz="3899" b="1">
                          <a:solidFill>
                            <a:srgbClr val="ED0A0A"/>
                          </a:solidFill>
                          <a:latin typeface="Frutiger Bold"/>
                          <a:ea typeface="Frutiger Bold"/>
                          <a:cs typeface="Frutiger Bold"/>
                          <a:sym typeface="Frutiger Bold"/>
                        </a:rPr>
                        <a:t>9-11 HOURS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952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23614">
                <a:tc>
                  <a:txBody>
                    <a:bodyPr/>
                    <a:lstStyle/>
                    <a:p>
                      <a:pPr algn="ctr">
                        <a:lnSpc>
                          <a:spcPts val="5459"/>
                        </a:lnSpc>
                        <a:defRPr/>
                      </a:pPr>
                      <a:r>
                        <a:rPr lang="en-US" sz="3899" b="1">
                          <a:solidFill>
                            <a:srgbClr val="ED0A0A"/>
                          </a:solidFill>
                          <a:latin typeface="Frutiger Bold"/>
                          <a:ea typeface="Frutiger Bold"/>
                          <a:cs typeface="Frutiger Bold"/>
                          <a:sym typeface="Frutiger Bold"/>
                        </a:rPr>
                        <a:t>TEENS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952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5459"/>
                        </a:lnSpc>
                        <a:defRPr/>
                      </a:pPr>
                      <a:r>
                        <a:rPr lang="en-US" sz="3899" b="1">
                          <a:solidFill>
                            <a:srgbClr val="ED0A0A"/>
                          </a:solidFill>
                          <a:latin typeface="Frutiger Bold"/>
                          <a:ea typeface="Frutiger Bold"/>
                          <a:cs typeface="Frutiger Bold"/>
                          <a:sym typeface="Frutiger Bold"/>
                        </a:rPr>
                        <a:t>8-10 HOURS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952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0" cap="flat" cmpd="sng" algn="ctr">
                      <a:solidFill>
                        <a:srgbClr val="FF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Freeform 4"/>
          <p:cNvSpPr/>
          <p:nvPr/>
        </p:nvSpPr>
        <p:spPr>
          <a:xfrm>
            <a:off x="15432624" y="0"/>
            <a:ext cx="2855376" cy="1771652"/>
          </a:xfrm>
          <a:custGeom>
            <a:avLst/>
            <a:gdLst/>
            <a:ahLst/>
            <a:cxnLst/>
            <a:rect l="l" t="t" r="r" b="b"/>
            <a:pathLst>
              <a:path w="2855376" h="1771652">
                <a:moveTo>
                  <a:pt x="0" y="0"/>
                </a:moveTo>
                <a:lnTo>
                  <a:pt x="2855376" y="0"/>
                </a:lnTo>
                <a:lnTo>
                  <a:pt x="2855376" y="1771652"/>
                </a:lnTo>
                <a:lnTo>
                  <a:pt x="0" y="17716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708656" y="2708705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4617302" y="670877"/>
            <a:ext cx="8476556" cy="662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</a:pPr>
            <a:r>
              <a:rPr lang="en-US" sz="3899" u="sng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Baseline Guides for Sleep in Children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400862" y="7726699"/>
            <a:ext cx="10459450" cy="1216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83"/>
              </a:lnSpc>
              <a:spcBef>
                <a:spcPct val="0"/>
              </a:spcBef>
            </a:pPr>
            <a:r>
              <a:rPr lang="en-US" sz="3488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These are just a baseline - not every child will need the same amount of sleep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432624" y="0"/>
            <a:ext cx="2855376" cy="1771652"/>
          </a:xfrm>
          <a:custGeom>
            <a:avLst/>
            <a:gdLst/>
            <a:ahLst/>
            <a:cxnLst/>
            <a:rect l="l" t="t" r="r" b="b"/>
            <a:pathLst>
              <a:path w="2855376" h="1771652">
                <a:moveTo>
                  <a:pt x="0" y="0"/>
                </a:moveTo>
                <a:lnTo>
                  <a:pt x="2855376" y="0"/>
                </a:lnTo>
                <a:lnTo>
                  <a:pt x="2855376" y="1771652"/>
                </a:lnTo>
                <a:lnTo>
                  <a:pt x="0" y="17716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195119" y="571817"/>
            <a:ext cx="8775630" cy="828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59"/>
              </a:lnSpc>
              <a:spcBef>
                <a:spcPct val="0"/>
              </a:spcBef>
            </a:pPr>
            <a:r>
              <a:rPr lang="en-US" sz="4899" u="sng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The 5 Stages of Sleep</a:t>
            </a:r>
          </a:p>
        </p:txBody>
      </p:sp>
      <p:pic>
        <p:nvPicPr>
          <p:cNvPr id="4" name="Picture 4"/>
          <p:cNvPicPr>
            <a:picLocks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931522" y="2592977"/>
            <a:ext cx="10444006" cy="58701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432624" y="0"/>
            <a:ext cx="2855376" cy="1771652"/>
          </a:xfrm>
          <a:custGeom>
            <a:avLst/>
            <a:gdLst/>
            <a:ahLst/>
            <a:cxnLst/>
            <a:rect l="l" t="t" r="r" b="b"/>
            <a:pathLst>
              <a:path w="2855376" h="1771652">
                <a:moveTo>
                  <a:pt x="0" y="0"/>
                </a:moveTo>
                <a:lnTo>
                  <a:pt x="2855376" y="0"/>
                </a:lnTo>
                <a:lnTo>
                  <a:pt x="2855376" y="1771652"/>
                </a:lnTo>
                <a:lnTo>
                  <a:pt x="0" y="17716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67545" y="2771018"/>
            <a:ext cx="8144676" cy="2797679"/>
            <a:chOff x="0" y="0"/>
            <a:chExt cx="2145100" cy="73683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45100" cy="736837"/>
            </a:xfrm>
            <a:custGeom>
              <a:avLst/>
              <a:gdLst/>
              <a:ahLst/>
              <a:cxnLst/>
              <a:rect l="l" t="t" r="r" b="b"/>
              <a:pathLst>
                <a:path w="2145100" h="736837">
                  <a:moveTo>
                    <a:pt x="0" y="0"/>
                  </a:moveTo>
                  <a:lnTo>
                    <a:pt x="2145100" y="0"/>
                  </a:lnTo>
                  <a:lnTo>
                    <a:pt x="2145100" y="736837"/>
                  </a:lnTo>
                  <a:lnTo>
                    <a:pt x="0" y="736837"/>
                  </a:lnTo>
                  <a:close/>
                </a:path>
              </a:pathLst>
            </a:custGeom>
            <a:solidFill>
              <a:srgbClr val="ADCAA2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2145100" cy="7654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356153" y="2661350"/>
            <a:ext cx="8611380" cy="3086100"/>
            <a:chOff x="0" y="0"/>
            <a:chExt cx="2268018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68018" cy="812800"/>
            </a:xfrm>
            <a:custGeom>
              <a:avLst/>
              <a:gdLst/>
              <a:ahLst/>
              <a:cxnLst/>
              <a:rect l="l" t="t" r="r" b="b"/>
              <a:pathLst>
                <a:path w="2268018" h="812800">
                  <a:moveTo>
                    <a:pt x="0" y="0"/>
                  </a:moveTo>
                  <a:lnTo>
                    <a:pt x="2268018" y="0"/>
                  </a:lnTo>
                  <a:lnTo>
                    <a:pt x="226801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87E6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2268018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59678" y="6606067"/>
            <a:ext cx="9655995" cy="3086100"/>
            <a:chOff x="0" y="0"/>
            <a:chExt cx="2543143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543143" cy="812800"/>
            </a:xfrm>
            <a:custGeom>
              <a:avLst/>
              <a:gdLst/>
              <a:ahLst/>
              <a:cxnLst/>
              <a:rect l="l" t="t" r="r" b="b"/>
              <a:pathLst>
                <a:path w="2543143" h="812800">
                  <a:moveTo>
                    <a:pt x="0" y="0"/>
                  </a:moveTo>
                  <a:lnTo>
                    <a:pt x="2543143" y="0"/>
                  </a:lnTo>
                  <a:lnTo>
                    <a:pt x="2543143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B5E1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2543143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79"/>
                </a:lnSpc>
              </a:pPr>
              <a:r>
                <a:rPr lang="en-US" sz="3199" b="1" u="sng">
                  <a:solidFill>
                    <a:srgbClr val="000000"/>
                  </a:solidFill>
                  <a:latin typeface="Clear Sans Bold"/>
                  <a:ea typeface="Clear Sans Bold"/>
                  <a:cs typeface="Clear Sans Bold"/>
                  <a:sym typeface="Clear Sans Bold"/>
                </a:rPr>
                <a:t>Nightmares and night terrors:</a:t>
              </a:r>
            </a:p>
            <a:p>
              <a:pPr algn="ctr">
                <a:lnSpc>
                  <a:spcPts val="4479"/>
                </a:lnSpc>
              </a:pPr>
              <a:r>
                <a:rPr lang="en-US" sz="3199">
                  <a:solidFill>
                    <a:srgbClr val="000000"/>
                  </a:solidFill>
                  <a:latin typeface="Clear Sans"/>
                  <a:ea typeface="Clear Sans"/>
                  <a:cs typeface="Clear Sans"/>
                  <a:sym typeface="Clear Sans"/>
                </a:rPr>
                <a:t>Can be caused by being overtired or unwell or after watching something frightening. They can also sometimes be a sign of a more serious underlying mental health difficulty, e.g. anxiety, PTSD</a:t>
              </a:r>
            </a:p>
          </p:txBody>
        </p:sp>
      </p:grpSp>
      <p:sp>
        <p:nvSpPr>
          <p:cNvPr id="12" name="Freeform 12"/>
          <p:cNvSpPr/>
          <p:nvPr/>
        </p:nvSpPr>
        <p:spPr>
          <a:xfrm>
            <a:off x="13661843" y="6055475"/>
            <a:ext cx="4305690" cy="4187284"/>
          </a:xfrm>
          <a:custGeom>
            <a:avLst/>
            <a:gdLst/>
            <a:ahLst/>
            <a:cxnLst/>
            <a:rect l="l" t="t" r="r" b="b"/>
            <a:pathLst>
              <a:path w="4305690" h="4187284">
                <a:moveTo>
                  <a:pt x="0" y="0"/>
                </a:moveTo>
                <a:lnTo>
                  <a:pt x="4305690" y="0"/>
                </a:lnTo>
                <a:lnTo>
                  <a:pt x="4305690" y="4187284"/>
                </a:lnTo>
                <a:lnTo>
                  <a:pt x="0" y="41872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5855543" y="809626"/>
            <a:ext cx="6576914" cy="712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68"/>
              </a:lnSpc>
            </a:pPr>
            <a:r>
              <a:rPr lang="en-US" sz="4191" b="1" u="sng">
                <a:solidFill>
                  <a:srgbClr val="000000"/>
                </a:solidFill>
                <a:latin typeface="Frutiger Bold"/>
                <a:ea typeface="Frutiger Bold"/>
                <a:cs typeface="Frutiger Bold"/>
                <a:sym typeface="Frutiger Bold"/>
              </a:rPr>
              <a:t>Common Sleep Difficulties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04302" y="2919730"/>
            <a:ext cx="7471162" cy="2223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 u="sng">
                <a:solidFill>
                  <a:srgbClr val="000000"/>
                </a:solidFill>
                <a:latin typeface="Frutiger Bold"/>
                <a:ea typeface="Frutiger Bold"/>
                <a:cs typeface="Frutiger Bold"/>
                <a:sym typeface="Frutiger Bold"/>
              </a:rPr>
              <a:t>Anxiety and Stress: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Separation anxiety, worries, fears, and 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other life pressures can keep children up at night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356153" y="2782953"/>
            <a:ext cx="8611380" cy="2785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u="sng">
                <a:solidFill>
                  <a:srgbClr val="000000"/>
                </a:solidFill>
                <a:latin typeface="Frutiger Bold"/>
                <a:ea typeface="Frutiger Bold"/>
                <a:cs typeface="Frutiger Bold"/>
                <a:sym typeface="Frutiger Bold"/>
              </a:rPr>
              <a:t>Bad sleep hygiene/ no bedtime routine:</a:t>
            </a:r>
          </a:p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  Calm and consistent bedtime routines are important, if children are not having structured and calm bedtime routines this can cause sleep problems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36808" y="-611548"/>
            <a:ext cx="18624808" cy="10898548"/>
          </a:xfrm>
          <a:custGeom>
            <a:avLst/>
            <a:gdLst/>
            <a:ahLst/>
            <a:cxnLst/>
            <a:rect l="l" t="t" r="r" b="b"/>
            <a:pathLst>
              <a:path w="18624808" h="10898548">
                <a:moveTo>
                  <a:pt x="0" y="0"/>
                </a:moveTo>
                <a:lnTo>
                  <a:pt x="18624808" y="0"/>
                </a:lnTo>
                <a:lnTo>
                  <a:pt x="18624808" y="10898548"/>
                </a:lnTo>
                <a:lnTo>
                  <a:pt x="0" y="108985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7431" b="-3346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432624" y="0"/>
            <a:ext cx="2855376" cy="1771652"/>
          </a:xfrm>
          <a:custGeom>
            <a:avLst/>
            <a:gdLst/>
            <a:ahLst/>
            <a:cxnLst/>
            <a:rect l="l" t="t" r="r" b="b"/>
            <a:pathLst>
              <a:path w="2855376" h="1771652">
                <a:moveTo>
                  <a:pt x="0" y="0"/>
                </a:moveTo>
                <a:lnTo>
                  <a:pt x="2855376" y="0"/>
                </a:lnTo>
                <a:lnTo>
                  <a:pt x="2855376" y="1771652"/>
                </a:lnTo>
                <a:lnTo>
                  <a:pt x="0" y="17716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569637" y="4720985"/>
            <a:ext cx="5148726" cy="4537315"/>
          </a:xfrm>
          <a:custGeom>
            <a:avLst/>
            <a:gdLst/>
            <a:ahLst/>
            <a:cxnLst/>
            <a:rect l="l" t="t" r="r" b="b"/>
            <a:pathLst>
              <a:path w="5148726" h="4537315">
                <a:moveTo>
                  <a:pt x="0" y="0"/>
                </a:moveTo>
                <a:lnTo>
                  <a:pt x="5148726" y="0"/>
                </a:lnTo>
                <a:lnTo>
                  <a:pt x="5148726" y="4537315"/>
                </a:lnTo>
                <a:lnTo>
                  <a:pt x="0" y="45373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975495" y="3329172"/>
            <a:ext cx="14337011" cy="8280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59"/>
              </a:lnSpc>
              <a:spcBef>
                <a:spcPct val="0"/>
              </a:spcBef>
            </a:pPr>
            <a:r>
              <a:rPr lang="en-US" sz="4899" b="1">
                <a:solidFill>
                  <a:srgbClr val="000000"/>
                </a:solidFill>
                <a:latin typeface="Frutiger Bold"/>
                <a:ea typeface="Frutiger Bold"/>
                <a:cs typeface="Frutiger Bold"/>
                <a:sym typeface="Frutiger Bold"/>
              </a:rPr>
              <a:t>How do you think lack of sleep impacts children?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046608" y="290557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813737" y="333998"/>
            <a:ext cx="3201468" cy="3201468"/>
          </a:xfrm>
          <a:custGeom>
            <a:avLst/>
            <a:gdLst/>
            <a:ahLst/>
            <a:cxnLst/>
            <a:rect l="l" t="t" r="r" b="b"/>
            <a:pathLst>
              <a:path w="3201468" h="3201468">
                <a:moveTo>
                  <a:pt x="0" y="0"/>
                </a:moveTo>
                <a:lnTo>
                  <a:pt x="3201468" y="0"/>
                </a:lnTo>
                <a:lnTo>
                  <a:pt x="3201468" y="3201469"/>
                </a:lnTo>
                <a:lnTo>
                  <a:pt x="0" y="32014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995874" y="3457754"/>
            <a:ext cx="3658134" cy="3658134"/>
          </a:xfrm>
          <a:custGeom>
            <a:avLst/>
            <a:gdLst/>
            <a:ahLst/>
            <a:cxnLst/>
            <a:rect l="l" t="t" r="r" b="b"/>
            <a:pathLst>
              <a:path w="3658134" h="3658134">
                <a:moveTo>
                  <a:pt x="0" y="0"/>
                </a:moveTo>
                <a:lnTo>
                  <a:pt x="3658134" y="0"/>
                </a:lnTo>
                <a:lnTo>
                  <a:pt x="3658134" y="3658134"/>
                </a:lnTo>
                <a:lnTo>
                  <a:pt x="0" y="365813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161408" y="6575277"/>
            <a:ext cx="3201468" cy="3201468"/>
          </a:xfrm>
          <a:custGeom>
            <a:avLst/>
            <a:gdLst/>
            <a:ahLst/>
            <a:cxnLst/>
            <a:rect l="l" t="t" r="r" b="b"/>
            <a:pathLst>
              <a:path w="3201468" h="3201468">
                <a:moveTo>
                  <a:pt x="0" y="0"/>
                </a:moveTo>
                <a:lnTo>
                  <a:pt x="3201469" y="0"/>
                </a:lnTo>
                <a:lnTo>
                  <a:pt x="3201469" y="3201468"/>
                </a:lnTo>
                <a:lnTo>
                  <a:pt x="0" y="32014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943468" y="231545"/>
            <a:ext cx="3686533" cy="3686533"/>
          </a:xfrm>
          <a:custGeom>
            <a:avLst/>
            <a:gdLst/>
            <a:ahLst/>
            <a:cxnLst/>
            <a:rect l="l" t="t" r="r" b="b"/>
            <a:pathLst>
              <a:path w="3686533" h="3686533">
                <a:moveTo>
                  <a:pt x="0" y="0"/>
                </a:moveTo>
                <a:lnTo>
                  <a:pt x="3686533" y="0"/>
                </a:lnTo>
                <a:lnTo>
                  <a:pt x="3686533" y="3686532"/>
                </a:lnTo>
                <a:lnTo>
                  <a:pt x="0" y="36865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76832" y="3818902"/>
            <a:ext cx="3201468" cy="3201468"/>
          </a:xfrm>
          <a:custGeom>
            <a:avLst/>
            <a:gdLst/>
            <a:ahLst/>
            <a:cxnLst/>
            <a:rect l="l" t="t" r="r" b="b"/>
            <a:pathLst>
              <a:path w="3201468" h="3201468">
                <a:moveTo>
                  <a:pt x="0" y="0"/>
                </a:moveTo>
                <a:lnTo>
                  <a:pt x="3201468" y="0"/>
                </a:lnTo>
                <a:lnTo>
                  <a:pt x="3201468" y="3201468"/>
                </a:lnTo>
                <a:lnTo>
                  <a:pt x="0" y="32014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671114" y="6977191"/>
            <a:ext cx="3201468" cy="3201468"/>
          </a:xfrm>
          <a:custGeom>
            <a:avLst/>
            <a:gdLst/>
            <a:ahLst/>
            <a:cxnLst/>
            <a:rect l="l" t="t" r="r" b="b"/>
            <a:pathLst>
              <a:path w="3201468" h="3201468">
                <a:moveTo>
                  <a:pt x="0" y="0"/>
                </a:moveTo>
                <a:lnTo>
                  <a:pt x="3201468" y="0"/>
                </a:lnTo>
                <a:lnTo>
                  <a:pt x="3201468" y="3201468"/>
                </a:lnTo>
                <a:lnTo>
                  <a:pt x="0" y="320146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2414225">
            <a:off x="10802894" y="3220298"/>
            <a:ext cx="1143601" cy="461729"/>
          </a:xfrm>
          <a:custGeom>
            <a:avLst/>
            <a:gdLst/>
            <a:ahLst/>
            <a:cxnLst/>
            <a:rect l="l" t="t" r="r" b="b"/>
            <a:pathLst>
              <a:path w="1143601" h="461729">
                <a:moveTo>
                  <a:pt x="0" y="0"/>
                </a:moveTo>
                <a:lnTo>
                  <a:pt x="1143601" y="0"/>
                </a:lnTo>
                <a:lnTo>
                  <a:pt x="1143601" y="461729"/>
                </a:lnTo>
                <a:lnTo>
                  <a:pt x="0" y="4617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7570671" y="4267564"/>
            <a:ext cx="3066674" cy="1694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59"/>
              </a:lnSpc>
              <a:spcBef>
                <a:spcPct val="0"/>
              </a:spcBef>
            </a:pPr>
            <a:r>
              <a:rPr lang="en-US" sz="4899" b="1">
                <a:solidFill>
                  <a:srgbClr val="000000"/>
                </a:solidFill>
                <a:latin typeface="Frutiger Bold"/>
                <a:ea typeface="Frutiger Bold"/>
                <a:cs typeface="Frutiger Bold"/>
                <a:sym typeface="Frutiger Bold"/>
              </a:rPr>
              <a:t>Lack of Sleep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398670" y="1637235"/>
            <a:ext cx="2031603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Low Mood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995874" y="4395324"/>
            <a:ext cx="3629550" cy="1716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05"/>
              </a:lnSpc>
            </a:pPr>
            <a:r>
              <a:rPr lang="en-US" sz="3289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Lack of motivation/poor attention span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374695" y="7597526"/>
            <a:ext cx="2774896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Conlict in relationships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671114" y="8011012"/>
            <a:ext cx="3041739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Poor physical coordination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555018" y="5150136"/>
            <a:ext cx="2551807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Poor memory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268299" y="1215338"/>
            <a:ext cx="2948312" cy="166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Frutiger"/>
                <a:ea typeface="Frutiger"/>
                <a:cs typeface="Frutiger"/>
                <a:sym typeface="Frutiger"/>
              </a:rPr>
              <a:t>Reduced immune system functioning</a:t>
            </a:r>
          </a:p>
        </p:txBody>
      </p:sp>
      <p:sp>
        <p:nvSpPr>
          <p:cNvPr id="17" name="Freeform 17"/>
          <p:cNvSpPr/>
          <p:nvPr/>
        </p:nvSpPr>
        <p:spPr>
          <a:xfrm>
            <a:off x="11534891" y="4614219"/>
            <a:ext cx="1727558" cy="697501"/>
          </a:xfrm>
          <a:custGeom>
            <a:avLst/>
            <a:gdLst/>
            <a:ahLst/>
            <a:cxnLst/>
            <a:rect l="l" t="t" r="r" b="b"/>
            <a:pathLst>
              <a:path w="1727558" h="697501">
                <a:moveTo>
                  <a:pt x="0" y="0"/>
                </a:moveTo>
                <a:lnTo>
                  <a:pt x="1727558" y="0"/>
                </a:lnTo>
                <a:lnTo>
                  <a:pt x="1727558" y="697502"/>
                </a:lnTo>
                <a:lnTo>
                  <a:pt x="0" y="69750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1799080">
            <a:off x="10414379" y="6411305"/>
            <a:ext cx="1143601" cy="461729"/>
          </a:xfrm>
          <a:custGeom>
            <a:avLst/>
            <a:gdLst/>
            <a:ahLst/>
            <a:cxnLst/>
            <a:rect l="l" t="t" r="r" b="b"/>
            <a:pathLst>
              <a:path w="1143601" h="461729">
                <a:moveTo>
                  <a:pt x="0" y="0"/>
                </a:moveTo>
                <a:lnTo>
                  <a:pt x="1143601" y="0"/>
                </a:lnTo>
                <a:lnTo>
                  <a:pt x="1143601" y="461729"/>
                </a:lnTo>
                <a:lnTo>
                  <a:pt x="0" y="4617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8292856">
            <a:off x="6696299" y="6870652"/>
            <a:ext cx="1143601" cy="461729"/>
          </a:xfrm>
          <a:custGeom>
            <a:avLst/>
            <a:gdLst/>
            <a:ahLst/>
            <a:cxnLst/>
            <a:rect l="l" t="t" r="r" b="b"/>
            <a:pathLst>
              <a:path w="1143601" h="461729">
                <a:moveTo>
                  <a:pt x="0" y="0"/>
                </a:moveTo>
                <a:lnTo>
                  <a:pt x="1143601" y="0"/>
                </a:lnTo>
                <a:lnTo>
                  <a:pt x="1143601" y="461729"/>
                </a:lnTo>
                <a:lnTo>
                  <a:pt x="0" y="4617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10656243">
            <a:off x="5015452" y="4822888"/>
            <a:ext cx="1659176" cy="669892"/>
          </a:xfrm>
          <a:custGeom>
            <a:avLst/>
            <a:gdLst/>
            <a:ahLst/>
            <a:cxnLst/>
            <a:rect l="l" t="t" r="r" b="b"/>
            <a:pathLst>
              <a:path w="1659176" h="669892">
                <a:moveTo>
                  <a:pt x="0" y="0"/>
                </a:moveTo>
                <a:lnTo>
                  <a:pt x="1659176" y="0"/>
                </a:lnTo>
                <a:lnTo>
                  <a:pt x="1659176" y="669892"/>
                </a:lnTo>
                <a:lnTo>
                  <a:pt x="0" y="66989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-9005671">
            <a:off x="6474808" y="2859105"/>
            <a:ext cx="1143601" cy="461729"/>
          </a:xfrm>
          <a:custGeom>
            <a:avLst/>
            <a:gdLst/>
            <a:ahLst/>
            <a:cxnLst/>
            <a:rect l="l" t="t" r="r" b="b"/>
            <a:pathLst>
              <a:path w="1143601" h="461729">
                <a:moveTo>
                  <a:pt x="0" y="0"/>
                </a:moveTo>
                <a:lnTo>
                  <a:pt x="1143601" y="0"/>
                </a:lnTo>
                <a:lnTo>
                  <a:pt x="1143601" y="461729"/>
                </a:lnTo>
                <a:lnTo>
                  <a:pt x="0" y="4617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5432624" y="0"/>
            <a:ext cx="2855376" cy="1771652"/>
          </a:xfrm>
          <a:custGeom>
            <a:avLst/>
            <a:gdLst/>
            <a:ahLst/>
            <a:cxnLst/>
            <a:rect l="l" t="t" r="r" b="b"/>
            <a:pathLst>
              <a:path w="2855376" h="1771652">
                <a:moveTo>
                  <a:pt x="0" y="0"/>
                </a:moveTo>
                <a:lnTo>
                  <a:pt x="2855376" y="0"/>
                </a:lnTo>
                <a:lnTo>
                  <a:pt x="2855376" y="1771652"/>
                </a:lnTo>
                <a:lnTo>
                  <a:pt x="0" y="177165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1393</Words>
  <Application>Microsoft Office PowerPoint</Application>
  <PresentationFormat>Custom</PresentationFormat>
  <Paragraphs>181</Paragraphs>
  <Slides>22</Slides>
  <Notes>21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Frutiger Bold</vt:lpstr>
      <vt:lpstr>Frutiger</vt:lpstr>
      <vt:lpstr>Clear Sans</vt:lpstr>
      <vt:lpstr>Clear Sans Bold</vt:lpstr>
      <vt:lpstr>Arial</vt:lpstr>
      <vt:lpstr>Source Sans Pro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Sleep Workshop </dc:title>
  <cp:lastModifiedBy>Caninhas Galia</cp:lastModifiedBy>
  <cp:revision>6</cp:revision>
  <dcterms:created xsi:type="dcterms:W3CDTF">2006-08-16T00:00:00Z</dcterms:created>
  <dcterms:modified xsi:type="dcterms:W3CDTF">2025-09-19T12:38:21Z</dcterms:modified>
  <dc:identifier>DAGvNdYJNO0</dc:identifier>
</cp:coreProperties>
</file>